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62"/>
  </p:notesMasterIdLst>
  <p:sldIdLst>
    <p:sldId id="256" r:id="rId2"/>
    <p:sldId id="274" r:id="rId3"/>
    <p:sldId id="275" r:id="rId4"/>
    <p:sldId id="276" r:id="rId5"/>
    <p:sldId id="277" r:id="rId6"/>
    <p:sldId id="278" r:id="rId7"/>
    <p:sldId id="260" r:id="rId8"/>
    <p:sldId id="257" r:id="rId9"/>
    <p:sldId id="267" r:id="rId10"/>
    <p:sldId id="268" r:id="rId11"/>
    <p:sldId id="271" r:id="rId12"/>
    <p:sldId id="272" r:id="rId13"/>
    <p:sldId id="261" r:id="rId14"/>
    <p:sldId id="263" r:id="rId15"/>
    <p:sldId id="279" r:id="rId16"/>
    <p:sldId id="273" r:id="rId17"/>
    <p:sldId id="264" r:id="rId18"/>
    <p:sldId id="269" r:id="rId19"/>
    <p:sldId id="270" r:id="rId20"/>
    <p:sldId id="258" r:id="rId21"/>
    <p:sldId id="265" r:id="rId22"/>
    <p:sldId id="25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6" r:id="rId35"/>
    <p:sldId id="297" r:id="rId36"/>
    <p:sldId id="298" r:id="rId37"/>
    <p:sldId id="292" r:id="rId38"/>
    <p:sldId id="293" r:id="rId39"/>
    <p:sldId id="294" r:id="rId40"/>
    <p:sldId id="295" r:id="rId41"/>
    <p:sldId id="299" r:id="rId42"/>
    <p:sldId id="300" r:id="rId43"/>
    <p:sldId id="301" r:id="rId44"/>
    <p:sldId id="302" r:id="rId45"/>
    <p:sldId id="304" r:id="rId46"/>
    <p:sldId id="310" r:id="rId47"/>
    <p:sldId id="314" r:id="rId48"/>
    <p:sldId id="315" r:id="rId49"/>
    <p:sldId id="316" r:id="rId50"/>
    <p:sldId id="311" r:id="rId51"/>
    <p:sldId id="312" r:id="rId52"/>
    <p:sldId id="313" r:id="rId53"/>
    <p:sldId id="317" r:id="rId54"/>
    <p:sldId id="321" r:id="rId55"/>
    <p:sldId id="322" r:id="rId56"/>
    <p:sldId id="323" r:id="rId57"/>
    <p:sldId id="324" r:id="rId58"/>
    <p:sldId id="325" r:id="rId59"/>
    <p:sldId id="326" r:id="rId60"/>
    <p:sldId id="305" r:id="rId61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54" y="180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E2DBE-A9EC-41D8-A675-FF43B983C933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579D8-E861-4D11-A7D2-FF8E79CBA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6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79D8-E861-4D11-A7D2-FF8E79CBA8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9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117B-0880-4727-A384-8B048FE96067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7DBAD-415B-46F6-9B4E-AD1A128191BE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98C1-6BC4-4BB6-AF79-70EFA94B0FCC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9629-EAD1-4143-A9CB-E65E75FFFBF3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E9F24-085F-4602-867E-CBE415B6CC89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3312-DE33-462E-A6A4-B97C84C318C1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6864-E505-4C08-A93C-C6142E5B2A22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CBC08-FDD7-46F9-AB51-1B994BE8DE96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1AF9-FC59-4F98-955C-5E2B24BC1470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E9F8-DA91-47C2-ADA1-250D09A34A4C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F065-F811-47C1-A22B-96DF95A81D31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2CCF-05B2-4896-92A0-86ABE24CBD24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5FE-9A64-4B23-9DEC-84653AEDE8BF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9E5BFA8-2F04-4CC4-BB9D-0BE64854F981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AE7E62C-AEF1-4456-9793-636BBDBE6DE9}" type="datetime1">
              <a:rPr lang="en-US" altLang="ko-KR" smtClean="0"/>
              <a:t>11/6/2018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42" Type="http://schemas.openxmlformats.org/officeDocument/2006/relationships/image" Target="../media/image6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41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260" y="1449070"/>
            <a:ext cx="10572750" cy="2971800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Talent </a:t>
            </a:r>
            <a:r>
              <a:rPr lang="en-US" altLang="ko-KR" dirty="0" smtClean="0">
                <a:latin typeface="+mn-ea"/>
                <a:ea typeface="+mn-ea"/>
              </a:rPr>
              <a:t>Bank – </a:t>
            </a:r>
            <a:r>
              <a:rPr lang="ko-KR" altLang="en-US" sz="2800" dirty="0" smtClean="0">
                <a:latin typeface="+mn-ea"/>
                <a:ea typeface="+mn-ea"/>
              </a:rPr>
              <a:t>재능판매 쇼핑몰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260" y="5280660"/>
            <a:ext cx="10572115" cy="116903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201301277</a:t>
            </a:r>
            <a:r>
              <a:rPr lang="ko-KR" altLang="en-US" dirty="0">
                <a:latin typeface="+mn-ea"/>
              </a:rPr>
              <a:t>윤철기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ADE30CD3-2E5A-4C38-92C2-0E9C13CE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주요 기능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p14="http://schemas.microsoft.com/office/powerpoint/2010/main" xmlns="" xmlns:a16="http://schemas.microsoft.com/office/drawing/2014/main" id="{C7AAD0E7-BD80-4A6A-B6E1-87FEFAE326E4}"/>
              </a:ext>
            </a:extLst>
          </p:cNvPr>
          <p:cNvGrpSpPr/>
          <p:nvPr/>
        </p:nvGrpSpPr>
        <p:grpSpPr>
          <a:xfrm>
            <a:off x="972820" y="2347595"/>
            <a:ext cx="2184400" cy="2003425"/>
            <a:chOff x="972820" y="2347595"/>
            <a:chExt cx="2184400" cy="2003425"/>
          </a:xfrm>
        </p:grpSpPr>
        <p:pic>
          <p:nvPicPr>
            <p:cNvPr id="5" name="그림 4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27F4FB20-465A-40EE-99E1-7C4EE30D6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820" y="2347595"/>
              <a:ext cx="2184400" cy="2003425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7B41B31E-BC64-4EE7-9528-D44F694E7D57}"/>
                </a:ext>
              </a:extLst>
            </p:cNvPr>
            <p:cNvSpPr/>
            <p:nvPr/>
          </p:nvSpPr>
          <p:spPr>
            <a:xfrm>
              <a:off x="2645410" y="2760980"/>
              <a:ext cx="511810" cy="54864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재능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57112580-4B1A-4798-8024-4EC721BFC83D}"/>
                </a:ext>
              </a:extLst>
            </p:cNvPr>
            <p:cNvSpPr/>
            <p:nvPr/>
          </p:nvSpPr>
          <p:spPr>
            <a:xfrm>
              <a:off x="1528445" y="3028315"/>
              <a:ext cx="511810" cy="54864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재능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F0256373-20BF-4E4B-BD95-3D219F0971C6}"/>
                </a:ext>
              </a:extLst>
            </p:cNvPr>
            <p:cNvSpPr/>
            <p:nvPr/>
          </p:nvSpPr>
          <p:spPr>
            <a:xfrm>
              <a:off x="2108835" y="2458720"/>
              <a:ext cx="511810" cy="54864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재능</a:t>
              </a:r>
            </a:p>
          </p:txBody>
        </p:sp>
      </p:grpSp>
      <p:sp>
        <p:nvSpPr>
          <p:cNvPr id="9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6D748D6E-11D4-4408-833F-9B9E58BC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430" y="2456815"/>
            <a:ext cx="3738245" cy="168275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+mn-ea"/>
              </a:rPr>
              <a:t>재능 교육 게시판</a:t>
            </a:r>
            <a:r>
              <a:rPr lang="en-US" altLang="ko-KR" dirty="0">
                <a:latin typeface="+mn-ea"/>
              </a:rPr>
              <a:t> 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+mn-ea"/>
              </a:rPr>
              <a:t>재능의 완성된 결과물을 사는 것 이외에 재능강의 동영상을 판매하고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수강하면서 직접 결과물을 생성할 수 있도록 해주는  공간</a:t>
            </a:r>
            <a:endParaRPr lang="en-US" altLang="ko-KR" dirty="0">
              <a:latin typeface="+mn-ea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+mn-ea"/>
              </a:rPr>
              <a:t>재능교육 </a:t>
            </a:r>
            <a:r>
              <a:rPr lang="en-US" altLang="ko-KR" dirty="0">
                <a:latin typeface="+mn-ea"/>
              </a:rPr>
              <a:t>= </a:t>
            </a:r>
            <a:r>
              <a:rPr lang="ko-KR" altLang="en-US" dirty="0">
                <a:latin typeface="+mn-ea"/>
              </a:rPr>
              <a:t>재능 강의</a:t>
            </a:r>
            <a:r>
              <a:rPr lang="en-US" altLang="ko-KR" dirty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p14="http://schemas.microsoft.com/office/powerpoint/2010/main" xmlns="" xmlns:a16="http://schemas.microsoft.com/office/drawing/2014/main" id="{78D0B4F3-F99C-4EF1-8B19-34EFC456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80" y="4351020"/>
            <a:ext cx="1979930" cy="197993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B468A5C9-1251-4874-AF5C-CD40EB2A8F63}"/>
              </a:ext>
            </a:extLst>
          </p:cNvPr>
          <p:cNvSpPr txBox="1">
            <a:spLocks/>
          </p:cNvSpPr>
          <p:nvPr/>
        </p:nvSpPr>
        <p:spPr>
          <a:xfrm>
            <a:off x="4651375" y="4493260"/>
            <a:ext cx="4382770" cy="19983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장바구니</a:t>
            </a:r>
            <a:endParaRPr lang="en-US" altLang="ko-KR" dirty="0">
              <a:latin typeface="+mn-ea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+mn-ea"/>
              </a:rPr>
              <a:t>편의성을 위한 장바구니 기능 제공</a:t>
            </a:r>
            <a:r>
              <a:rPr lang="en-US" altLang="ko-KR" dirty="0">
                <a:latin typeface="+mn-ea"/>
              </a:rPr>
              <a:t> </a:t>
            </a:r>
          </a:p>
          <a:p>
            <a:pPr lvl="1">
              <a:buFontTx/>
              <a:buChar char="-"/>
            </a:pPr>
            <a:r>
              <a:rPr lang="ko-KR" altLang="en-US" dirty="0" smtClean="0">
                <a:latin typeface="+mn-ea"/>
              </a:rPr>
              <a:t>세션으로 구현</a:t>
            </a:r>
            <a:endParaRPr lang="en-US" altLang="ko-KR" dirty="0" smtClean="0">
              <a:latin typeface="+mn-ea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+mn-ea"/>
              </a:rPr>
              <a:t>로그인 한 사용자는 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에 저장할 수 있는 </a:t>
            </a:r>
            <a:r>
              <a:rPr lang="ko-KR" altLang="en-US">
                <a:latin typeface="+mn-ea"/>
              </a:rPr>
              <a:t>기능 </a:t>
            </a:r>
            <a:r>
              <a:rPr lang="ko-KR" altLang="en-US" smtClean="0">
                <a:latin typeface="+mn-ea"/>
              </a:rPr>
              <a:t>제공</a:t>
            </a:r>
            <a:endParaRPr lang="en-US" altLang="ko-KR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0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5A49FC00-4561-48CD-A446-9EAFCA23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주요 기능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5BD0A534-D90B-43EC-9964-D76F64F66A7E}"/>
              </a:ext>
            </a:extLst>
          </p:cNvPr>
          <p:cNvSpPr txBox="1">
            <a:spLocks/>
          </p:cNvSpPr>
          <p:nvPr/>
        </p:nvSpPr>
        <p:spPr>
          <a:xfrm>
            <a:off x="3049905" y="2521585"/>
            <a:ext cx="4382770" cy="164401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채팅 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+mn-ea"/>
              </a:rPr>
              <a:t>판매자와 구매자의 의사소통 공간</a:t>
            </a:r>
            <a:endParaRPr lang="en-US" altLang="ko-KR" dirty="0">
              <a:latin typeface="+mn-ea"/>
            </a:endParaRPr>
          </a:p>
          <a:p>
            <a:pPr lvl="1">
              <a:buFontTx/>
              <a:buChar char="-"/>
            </a:pPr>
            <a:r>
              <a:rPr lang="en-US" altLang="ko-KR" dirty="0">
                <a:latin typeface="+mn-ea"/>
              </a:rPr>
              <a:t>node.js </a:t>
            </a:r>
            <a:r>
              <a:rPr lang="ko-KR" altLang="en-US" dirty="0">
                <a:latin typeface="+mn-ea"/>
              </a:rPr>
              <a:t>채팅서버 만들기</a:t>
            </a:r>
            <a:endParaRPr lang="en-US" altLang="ko-KR" dirty="0">
              <a:latin typeface="+mn-ea"/>
            </a:endParaRPr>
          </a:p>
          <a:p>
            <a:pPr lvl="1">
              <a:buFontTx/>
              <a:buChar char="-"/>
            </a:pP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p14="http://schemas.microsoft.com/office/powerpoint/2010/main" xmlns="" xmlns:a16="http://schemas.microsoft.com/office/drawing/2014/main" id="{E3D82E89-3969-4941-B381-D6F28B54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55" y="2458085"/>
            <a:ext cx="1535430" cy="1535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p14="http://schemas.microsoft.com/office/powerpoint/2010/main" xmlns="" xmlns:a16="http://schemas.microsoft.com/office/drawing/2014/main" id="{8DA80E67-D8B8-4054-8388-569D7047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55" y="3846830"/>
            <a:ext cx="1535430" cy="1535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p14="http://schemas.microsoft.com/office/powerpoint/2010/main" xmlns="" xmlns:a16="http://schemas.microsoft.com/office/drawing/2014/main" id="{3648C44B-DA4F-49C1-BE33-11B8ABDD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10" y="4695190"/>
            <a:ext cx="1535430" cy="153543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5AB9AE01-94DF-4BFE-847C-7181335E381C}"/>
              </a:ext>
            </a:extLst>
          </p:cNvPr>
          <p:cNvSpPr txBox="1">
            <a:spLocks/>
          </p:cNvSpPr>
          <p:nvPr/>
        </p:nvSpPr>
        <p:spPr>
          <a:xfrm>
            <a:off x="5935345" y="4165600"/>
            <a:ext cx="3463290" cy="117411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해시태그 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+mn-ea"/>
              </a:rPr>
              <a:t>해시태그를 통한 검색 기능</a:t>
            </a:r>
            <a:endParaRPr lang="en-US" altLang="ko-KR" dirty="0">
              <a:latin typeface="+mn-ea"/>
            </a:endParaRPr>
          </a:p>
          <a:p>
            <a:pPr lvl="1">
              <a:buFontTx/>
              <a:buChar char="-"/>
            </a:pPr>
            <a:endParaRPr lang="en-US" altLang="ko-KR" dirty="0">
              <a:latin typeface="+mn-ea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3356A0A3-4CAD-4184-9992-BC21EE370A76}"/>
              </a:ext>
            </a:extLst>
          </p:cNvPr>
          <p:cNvSpPr txBox="1">
            <a:spLocks/>
          </p:cNvSpPr>
          <p:nvPr/>
        </p:nvSpPr>
        <p:spPr>
          <a:xfrm>
            <a:off x="3058160" y="4921885"/>
            <a:ext cx="3463290" cy="117411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검색 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+mn-ea"/>
              </a:rPr>
              <a:t>일반 검색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판매자 검색</a:t>
            </a:r>
            <a:endParaRPr lang="en-US" altLang="ko-KR" dirty="0">
              <a:latin typeface="+mn-ea"/>
            </a:endParaRPr>
          </a:p>
          <a:p>
            <a:pPr lvl="1">
              <a:buFontTx/>
              <a:buChar char="-"/>
            </a:pPr>
            <a:endParaRPr lang="en-US" altLang="ko-KR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AA6944C3-47F8-4178-BB0B-19E3BE4A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주요 기능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p14="http://schemas.microsoft.com/office/powerpoint/2010/main" xmlns="" xmlns:a16="http://schemas.microsoft.com/office/drawing/2014/main" id="{DF8A5B3A-9E8A-4FD3-8486-5F996110C92E}"/>
              </a:ext>
            </a:extLst>
          </p:cNvPr>
          <p:cNvGrpSpPr/>
          <p:nvPr/>
        </p:nvGrpSpPr>
        <p:grpSpPr>
          <a:xfrm>
            <a:off x="942975" y="2520950"/>
            <a:ext cx="3798570" cy="1748155"/>
            <a:chOff x="942975" y="2520950"/>
            <a:chExt cx="3798570" cy="1748155"/>
          </a:xfrm>
        </p:grpSpPr>
        <p:grpSp>
          <p:nvGrpSpPr>
            <p:cNvPr id="4" name="그룹 3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9933E07C-C023-4ABC-AEFF-78655DE8E033}"/>
                </a:ext>
              </a:extLst>
            </p:cNvPr>
            <p:cNvGrpSpPr/>
            <p:nvPr/>
          </p:nvGrpSpPr>
          <p:grpSpPr>
            <a:xfrm>
              <a:off x="942975" y="2520950"/>
              <a:ext cx="3798570" cy="1748155"/>
              <a:chOff x="942975" y="2520950"/>
              <a:chExt cx="3798570" cy="1748155"/>
            </a:xfrm>
          </p:grpSpPr>
          <p:pic>
            <p:nvPicPr>
              <p:cNvPr id="5" name="그림 4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B9415D24-F1F4-407E-8776-8A82EC3977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218" b="3277"/>
              <a:stretch/>
            </p:blipFill>
            <p:spPr>
              <a:xfrm>
                <a:off x="942975" y="2520950"/>
                <a:ext cx="3798570" cy="174815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95C1E460-4887-4236-8818-7B8687EAFD48}"/>
                  </a:ext>
                </a:extLst>
              </p:cNvPr>
              <p:cNvSpPr/>
              <p:nvPr/>
            </p:nvSpPr>
            <p:spPr>
              <a:xfrm>
                <a:off x="991235" y="2803525"/>
                <a:ext cx="416560" cy="2171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C986F322-E36D-4658-9553-AB7A0B12C369}"/>
                </a:ext>
              </a:extLst>
            </p:cNvPr>
            <p:cNvSpPr/>
            <p:nvPr/>
          </p:nvSpPr>
          <p:spPr>
            <a:xfrm>
              <a:off x="991235" y="2748915"/>
              <a:ext cx="416560" cy="2711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6EFCC4FE-0AC3-4267-8D6B-57A3F0BA68FD}"/>
              </a:ext>
            </a:extLst>
          </p:cNvPr>
          <p:cNvSpPr txBox="1">
            <a:spLocks/>
          </p:cNvSpPr>
          <p:nvPr/>
        </p:nvSpPr>
        <p:spPr>
          <a:xfrm>
            <a:off x="5295900" y="2520950"/>
            <a:ext cx="4382770" cy="164401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 판매자 상세정보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+mn-ea"/>
              </a:rPr>
              <a:t>포트폴리오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라는 시스템을 구현하여 판매자의 경력을 검증 할 수 있음 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latin typeface="+mn-ea"/>
              </a:rPr>
              <a:t>	→ </a:t>
            </a:r>
            <a:r>
              <a:rPr lang="ko-KR" altLang="en-US" dirty="0">
                <a:latin typeface="+mn-ea"/>
              </a:rPr>
              <a:t>소비자의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신뢰도 향상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670" y="4269105"/>
            <a:ext cx="2010410" cy="233045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6EFCC4FE-0AC3-4267-8D6B-57A3F0BA68FD}"/>
              </a:ext>
            </a:extLst>
          </p:cNvPr>
          <p:cNvSpPr txBox="1">
            <a:spLocks/>
          </p:cNvSpPr>
          <p:nvPr/>
        </p:nvSpPr>
        <p:spPr>
          <a:xfrm>
            <a:off x="4741545" y="4612640"/>
            <a:ext cx="4382770" cy="164401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상품 추천</a:t>
            </a:r>
          </a:p>
          <a:p>
            <a:pPr lvl="1">
              <a:buFontTx/>
              <a:buChar char="-"/>
            </a:pPr>
            <a:r>
              <a:rPr lang="ko-KR" altLang="en-US" dirty="0" smtClean="0">
                <a:latin typeface="+mn-ea"/>
              </a:rPr>
              <a:t>연령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시간대별 상품 추천  </a:t>
            </a:r>
            <a:endParaRPr lang="en-US" altLang="ko-KR" dirty="0" smtClean="0">
              <a:latin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latin typeface="+mn-ea"/>
              </a:rPr>
              <a:t>	→ </a:t>
            </a:r>
            <a:r>
              <a:rPr lang="ko-KR" altLang="en-US" dirty="0" smtClean="0">
                <a:latin typeface="+mn-ea"/>
              </a:rPr>
              <a:t>판매자 및 서비스 사업자의 </a:t>
            </a:r>
            <a:endParaRPr lang="en-US" altLang="ko-KR" dirty="0" smtClean="0">
              <a:latin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					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매출 증가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D2BC354C-E742-4993-88CB-B6656E53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주요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65C966FD-CBF5-4C46-B6CD-AA210C4EA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15" y="2222500"/>
            <a:ext cx="10554970" cy="363728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통신</a:t>
            </a:r>
            <a:r>
              <a:rPr lang="en-US" altLang="ko-KR" dirty="0"/>
              <a:t>: http </a:t>
            </a:r>
            <a:r>
              <a:rPr lang="ko-KR" altLang="en-US" dirty="0"/>
              <a:t>프로토콜 </a:t>
            </a:r>
            <a:r>
              <a:rPr lang="en-US" altLang="ko-KR" dirty="0"/>
              <a:t>(node.js </a:t>
            </a:r>
            <a:r>
              <a:rPr lang="ko-KR" altLang="en-US" dirty="0"/>
              <a:t>모듈에서 제공</a:t>
            </a:r>
            <a:r>
              <a:rPr lang="en-US" altLang="ko-KR" dirty="0"/>
              <a:t>) </a:t>
            </a:r>
            <a:r>
              <a:rPr lang="en-US" altLang="ko-KR" dirty="0" err="1"/>
              <a:t>const</a:t>
            </a:r>
            <a:r>
              <a:rPr lang="en-US" altLang="ko-KR" dirty="0"/>
              <a:t> http = require('http</a:t>
            </a:r>
            <a:r>
              <a:rPr lang="en-US" altLang="ko-KR" dirty="0" smtClean="0"/>
              <a:t>’);</a:t>
            </a:r>
            <a:br>
              <a:rPr lang="en-US" altLang="ko-KR" dirty="0" smtClean="0"/>
            </a:br>
            <a:r>
              <a:rPr lang="en-US" altLang="ko-KR" dirty="0" smtClean="0"/>
              <a:t>			     express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	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express = require(‘express’);</a:t>
            </a:r>
          </a:p>
          <a:p>
            <a:r>
              <a:rPr lang="ko-KR" altLang="en-US" dirty="0" err="1" smtClean="0"/>
              <a:t>미리보기</a:t>
            </a:r>
            <a:r>
              <a:rPr lang="ko-KR" altLang="en-US" dirty="0" smtClean="0"/>
              <a:t> </a:t>
            </a:r>
            <a:r>
              <a:rPr lang="ko-KR" altLang="en-US" dirty="0"/>
              <a:t>이미지 </a:t>
            </a:r>
            <a:r>
              <a:rPr lang="en-US" altLang="ko-KR" dirty="0"/>
              <a:t>- file upload( jpeg, </a:t>
            </a:r>
            <a:r>
              <a:rPr lang="en-US" altLang="ko-KR" dirty="0" err="1"/>
              <a:t>png</a:t>
            </a:r>
            <a:r>
              <a:rPr lang="en-US" altLang="ko-KR" dirty="0"/>
              <a:t> )	</a:t>
            </a:r>
            <a:endParaRPr lang="en-US" altLang="ko-KR" dirty="0" smtClean="0"/>
          </a:p>
          <a:p>
            <a:r>
              <a:rPr lang="ko-KR" altLang="en-US" dirty="0" smtClean="0"/>
              <a:t>카테고리 세분화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- </a:t>
            </a:r>
            <a:r>
              <a:rPr lang="ko-KR" altLang="en-US" dirty="0" smtClean="0"/>
              <a:t>분야별 세분화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7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33EDD0CA-0E02-4722-A1D5-2FCC398A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주요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EBC427B3-87B0-44A0-B248-7312B325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15" y="2222500"/>
            <a:ext cx="10554970" cy="363728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id/password </a:t>
            </a:r>
            <a:r>
              <a:rPr lang="ko-KR" altLang="en-US" dirty="0"/>
              <a:t>찾기</a:t>
            </a:r>
            <a:r>
              <a:rPr lang="en-US" altLang="ko-KR" dirty="0"/>
              <a:t>: AJAX (</a:t>
            </a:r>
            <a:r>
              <a:rPr lang="ko-KR" altLang="en-US" dirty="0"/>
              <a:t>화면을 </a:t>
            </a:r>
            <a:r>
              <a:rPr lang="en-US" altLang="ko-KR" dirty="0"/>
              <a:t>refresh </a:t>
            </a:r>
            <a:r>
              <a:rPr lang="ko-KR" altLang="en-US" dirty="0"/>
              <a:t>하지 않고 서버에서 회원 정보를 가져옴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회원 가입</a:t>
            </a:r>
            <a:r>
              <a:rPr lang="en-US" altLang="ko-KR" dirty="0"/>
              <a:t>: JavaScript (front)</a:t>
            </a:r>
          </a:p>
          <a:p>
            <a:pPr lvl="1">
              <a:buFontTx/>
              <a:buChar char="-"/>
            </a:pPr>
            <a:r>
              <a:rPr lang="en-US" altLang="ko-KR" dirty="0"/>
              <a:t>id: </a:t>
            </a:r>
            <a:r>
              <a:rPr lang="ko-KR" altLang="en-US" dirty="0" err="1"/>
              <a:t>정규식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조건</a:t>
            </a:r>
            <a:r>
              <a:rPr lang="en-US" altLang="ko-KR" dirty="0"/>
              <a:t>: </a:t>
            </a:r>
            <a:r>
              <a:rPr lang="ko-KR" altLang="en-US" dirty="0"/>
              <a:t>첫 글자는 무조건 영어</a:t>
            </a:r>
            <a:r>
              <a:rPr lang="en-US" altLang="ko-KR" dirty="0"/>
              <a:t>, </a:t>
            </a:r>
            <a:r>
              <a:rPr lang="ko-KR" altLang="en-US" dirty="0"/>
              <a:t>나머지는 </a:t>
            </a:r>
            <a:r>
              <a:rPr lang="en-US" altLang="ko-KR" dirty="0"/>
              <a:t>alpha numeric) </a:t>
            </a:r>
            <a:r>
              <a:rPr lang="ko-KR" altLang="en-US" dirty="0"/>
              <a:t>글자수 최대 </a:t>
            </a:r>
            <a:r>
              <a:rPr lang="en-US" altLang="ko-KR" dirty="0"/>
              <a:t>20</a:t>
            </a:r>
          </a:p>
          <a:p>
            <a:pPr lvl="1">
              <a:buFontTx/>
              <a:buChar char="-"/>
            </a:pPr>
            <a:r>
              <a:rPr lang="en-US" altLang="ko-KR" dirty="0"/>
              <a:t>id </a:t>
            </a:r>
            <a:r>
              <a:rPr lang="ko-KR" altLang="en-US" dirty="0"/>
              <a:t>중복 확인</a:t>
            </a:r>
            <a:r>
              <a:rPr lang="en-US" altLang="ko-KR" dirty="0"/>
              <a:t>: AJAX (</a:t>
            </a:r>
            <a:r>
              <a:rPr lang="ko-KR" altLang="en-US" dirty="0"/>
              <a:t>화면을 </a:t>
            </a:r>
            <a:r>
              <a:rPr lang="en-US" altLang="ko-KR" dirty="0"/>
              <a:t>refresh </a:t>
            </a:r>
            <a:r>
              <a:rPr lang="ko-KR" altLang="en-US" dirty="0"/>
              <a:t>하지 않고 </a:t>
            </a:r>
            <a:r>
              <a:rPr lang="en-US" altLang="ko-KR" dirty="0"/>
              <a:t>DB</a:t>
            </a:r>
            <a:r>
              <a:rPr lang="ko-KR" altLang="en-US" dirty="0"/>
              <a:t>에서 회원 정보를 가져옴</a:t>
            </a:r>
            <a:r>
              <a:rPr lang="en-US" altLang="ko-KR" dirty="0"/>
              <a:t>) </a:t>
            </a:r>
          </a:p>
          <a:p>
            <a:pPr lvl="1">
              <a:buFontTx/>
              <a:buChar char="-"/>
            </a:pPr>
            <a:r>
              <a:rPr lang="en-US" altLang="ko-KR" dirty="0"/>
              <a:t>pw: </a:t>
            </a:r>
            <a:r>
              <a:rPr lang="ko-KR" altLang="en-US" dirty="0" err="1"/>
              <a:t>정규식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정규식</a:t>
            </a:r>
            <a:r>
              <a:rPr lang="ko-KR" altLang="en-US" dirty="0"/>
              <a:t> </a:t>
            </a:r>
            <a:r>
              <a:rPr lang="ko-KR" altLang="en-US" dirty="0" err="1"/>
              <a:t>메타케릭터</a:t>
            </a:r>
            <a:r>
              <a:rPr lang="ko-KR" altLang="en-US" dirty="0"/>
              <a:t> 제외</a:t>
            </a:r>
            <a:r>
              <a:rPr lang="en-US" altLang="ko-KR" dirty="0"/>
              <a:t>), </a:t>
            </a:r>
            <a:r>
              <a:rPr lang="ko-KR" altLang="en-US" dirty="0"/>
              <a:t>암호화 </a:t>
            </a:r>
            <a:r>
              <a:rPr lang="en-US" altLang="ko-KR" dirty="0"/>
              <a:t>(node.js crypto </a:t>
            </a:r>
            <a:r>
              <a:rPr lang="ko-KR" altLang="en-US" dirty="0"/>
              <a:t>모듈</a:t>
            </a:r>
            <a:r>
              <a:rPr lang="en-US" altLang="ko-KR" dirty="0"/>
              <a:t>) </a:t>
            </a:r>
            <a:r>
              <a:rPr lang="ko-KR" altLang="en-US" dirty="0"/>
              <a:t>글자수 최대 </a:t>
            </a:r>
            <a:r>
              <a:rPr lang="en-US" altLang="ko-KR" dirty="0"/>
              <a:t>20</a:t>
            </a:r>
          </a:p>
          <a:p>
            <a:pPr lvl="1">
              <a:buFontTx/>
              <a:buChar char="-"/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한글 </a:t>
            </a:r>
            <a:r>
              <a:rPr lang="ko-KR" altLang="en-US" dirty="0" err="1"/>
              <a:t>정규식</a:t>
            </a:r>
            <a:r>
              <a:rPr lang="ko-KR" altLang="en-US" dirty="0"/>
              <a:t> 글자수 최대 </a:t>
            </a:r>
            <a:r>
              <a:rPr lang="en-US" altLang="ko-KR" dirty="0"/>
              <a:t>15</a:t>
            </a:r>
            <a:r>
              <a:rPr lang="ko-KR" altLang="en-US" dirty="0"/>
              <a:t>글자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성별</a:t>
            </a:r>
            <a:r>
              <a:rPr lang="en-US" altLang="ko-KR" dirty="0"/>
              <a:t>: </a:t>
            </a:r>
            <a:r>
              <a:rPr lang="ko-KR" altLang="en-US" dirty="0"/>
              <a:t>남  여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생년월일</a:t>
            </a:r>
            <a:r>
              <a:rPr lang="en-US" altLang="ko-KR" dirty="0"/>
              <a:t>: </a:t>
            </a:r>
            <a:r>
              <a:rPr lang="ko-KR" altLang="en-US" dirty="0" err="1"/>
              <a:t>정규식</a:t>
            </a:r>
            <a:r>
              <a:rPr lang="ko-KR" altLang="en-US" dirty="0"/>
              <a:t> </a:t>
            </a:r>
            <a:r>
              <a:rPr lang="en-US" altLang="ko-KR" dirty="0" err="1"/>
              <a:t>yyyy</a:t>
            </a:r>
            <a:r>
              <a:rPr lang="en-US" altLang="ko-KR" dirty="0"/>
              <a:t> MM </a:t>
            </a:r>
            <a:r>
              <a:rPr lang="en-US" altLang="ko-KR" dirty="0" err="1"/>
              <a:t>dd</a:t>
            </a:r>
            <a:r>
              <a:rPr lang="en-US" altLang="ko-KR" dirty="0"/>
              <a:t> </a:t>
            </a:r>
          </a:p>
          <a:p>
            <a:pPr lvl="1">
              <a:buFontTx/>
              <a:buChar char="-"/>
            </a:pPr>
            <a:r>
              <a:rPr lang="ko-KR" altLang="en-US" dirty="0"/>
              <a:t>이메일</a:t>
            </a:r>
            <a:r>
              <a:rPr lang="en-US" altLang="ko-KR" dirty="0"/>
              <a:t>: </a:t>
            </a:r>
            <a:r>
              <a:rPr lang="ko-KR" altLang="en-US" dirty="0" err="1"/>
              <a:t>정규식</a:t>
            </a:r>
            <a:r>
              <a:rPr lang="ko-KR" altLang="en-US" dirty="0"/>
              <a:t> </a:t>
            </a:r>
            <a:r>
              <a:rPr lang="en-US" altLang="ko-KR" dirty="0"/>
              <a:t>@</a:t>
            </a:r>
            <a:r>
              <a:rPr lang="en-US" altLang="ko-KR" dirty="0" err="1"/>
              <a:t>aaa.aaa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비밀번호 찾기 질문</a:t>
            </a:r>
            <a:r>
              <a:rPr lang="en-US" altLang="ko-KR" dirty="0"/>
              <a:t>: </a:t>
            </a:r>
            <a:r>
              <a:rPr lang="ko-KR" altLang="en-US" dirty="0" err="1"/>
              <a:t>정규식</a:t>
            </a:r>
            <a:r>
              <a:rPr lang="ko-KR" altLang="en-US" dirty="0"/>
              <a:t> 적용 </a:t>
            </a:r>
            <a:r>
              <a:rPr lang="en-US" altLang="ko-KR" dirty="0"/>
              <a:t>X</a:t>
            </a:r>
          </a:p>
          <a:p>
            <a:pPr lvl="1">
              <a:buFontTx/>
              <a:buChar char="-"/>
            </a:pPr>
            <a:r>
              <a:rPr lang="ko-KR" altLang="en-US" dirty="0"/>
              <a:t>비밀번호 찾기 답</a:t>
            </a:r>
            <a:r>
              <a:rPr lang="en-US" altLang="ko-KR" dirty="0"/>
              <a:t>: </a:t>
            </a:r>
            <a:r>
              <a:rPr lang="ko-KR" altLang="en-US" dirty="0" err="1"/>
              <a:t>정규식</a:t>
            </a:r>
            <a:r>
              <a:rPr lang="ko-KR" altLang="en-US" dirty="0"/>
              <a:t> 적용 </a:t>
            </a:r>
            <a:r>
              <a:rPr lang="en-US" altLang="ko-KR" dirty="0"/>
              <a:t>X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0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33EDD0CA-0E02-4722-A1D5-2FCC398A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주요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EBC427B3-87B0-44A0-B248-7312B325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15" y="2222500"/>
            <a:ext cx="10554970" cy="363728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재능교육 게시판</a:t>
            </a:r>
            <a:r>
              <a:rPr lang="en-US" altLang="ko-KR" dirty="0" smtClean="0">
                <a:latin typeface="+mn-ea"/>
              </a:rPr>
              <a:t>: DB query</a:t>
            </a:r>
          </a:p>
          <a:p>
            <a:r>
              <a:rPr lang="ko-KR" altLang="en-US" dirty="0" smtClean="0">
                <a:latin typeface="+mn-ea"/>
              </a:rPr>
              <a:t>장바구니</a:t>
            </a:r>
            <a:r>
              <a:rPr lang="en-US" altLang="ko-KR" dirty="0" smtClean="0">
                <a:latin typeface="+mn-ea"/>
              </a:rPr>
              <a:t>: Cookie &amp; Session (node.js </a:t>
            </a:r>
            <a:r>
              <a:rPr lang="ko-KR" altLang="en-US" dirty="0" smtClean="0">
                <a:latin typeface="+mn-ea"/>
              </a:rPr>
              <a:t>모듈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r>
              <a:rPr lang="ko-KR" altLang="en-US" dirty="0" smtClean="0">
                <a:latin typeface="+mn-ea"/>
              </a:rPr>
              <a:t>채팅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b="1" dirty="0" smtClean="0">
                <a:latin typeface="+mn-ea"/>
              </a:rPr>
              <a:t>node.js </a:t>
            </a:r>
            <a:r>
              <a:rPr lang="en-US" altLang="ko-KR" b="1" dirty="0">
                <a:latin typeface="+mn-ea"/>
              </a:rPr>
              <a:t>+ </a:t>
            </a:r>
            <a:r>
              <a:rPr lang="en-US" altLang="ko-KR" b="1" dirty="0" smtClean="0">
                <a:latin typeface="+mn-ea"/>
              </a:rPr>
              <a:t>socket.io</a:t>
            </a:r>
            <a:endParaRPr lang="en-US" altLang="ko-KR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해시태그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일반 검색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판매자 </a:t>
            </a:r>
            <a:r>
              <a:rPr lang="ko-KR" altLang="en-US" dirty="0" smtClean="0">
                <a:latin typeface="+mn-ea"/>
              </a:rPr>
              <a:t>검색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>
                <a:latin typeface="+mn-ea"/>
              </a:rPr>
              <a:t>DB query</a:t>
            </a:r>
          </a:p>
          <a:p>
            <a:r>
              <a:rPr lang="ko-KR" altLang="en-US" dirty="0">
                <a:latin typeface="+mn-ea"/>
              </a:rPr>
              <a:t>간편 </a:t>
            </a:r>
            <a:r>
              <a:rPr lang="ko-KR" altLang="en-US" dirty="0" smtClean="0">
                <a:latin typeface="+mn-ea"/>
              </a:rPr>
              <a:t>로그인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>
                <a:latin typeface="+mn-ea"/>
              </a:rPr>
              <a:t>(node.js </a:t>
            </a:r>
            <a:r>
              <a:rPr lang="ko-KR" altLang="en-US" dirty="0">
                <a:latin typeface="+mn-ea"/>
              </a:rPr>
              <a:t>모듈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실시간 </a:t>
            </a:r>
            <a:r>
              <a:rPr lang="ko-KR" altLang="en-US" dirty="0" err="1" smtClean="0">
                <a:latin typeface="+mn-ea"/>
              </a:rPr>
              <a:t>검색어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>
                <a:latin typeface="+mn-ea"/>
              </a:rPr>
              <a:t>DB query</a:t>
            </a:r>
          </a:p>
          <a:p>
            <a:r>
              <a:rPr lang="ko-KR" altLang="en-US" dirty="0">
                <a:latin typeface="+mn-ea"/>
              </a:rPr>
              <a:t>상품 </a:t>
            </a:r>
            <a:r>
              <a:rPr lang="ko-KR" altLang="en-US" dirty="0" smtClean="0">
                <a:latin typeface="+mn-ea"/>
              </a:rPr>
              <a:t>추천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err="1" smtClean="0">
                <a:latin typeface="+mn-ea"/>
              </a:rPr>
              <a:t>데이터마이닝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8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개발 방법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800" dirty="0"/>
              <a:t> </a:t>
            </a:r>
            <a:r>
              <a:rPr lang="en-US" altLang="ko-KR" sz="1800" dirty="0" smtClean="0"/>
              <a:t>-</a:t>
            </a:r>
            <a:r>
              <a:rPr lang="ko-KR" altLang="en-US" sz="1400" dirty="0" smtClean="0"/>
              <a:t>메뉴 구조도</a:t>
            </a:r>
            <a:r>
              <a:rPr lang="en-US" altLang="ko-KR" sz="1400" dirty="0" smtClean="0"/>
              <a:t>-</a:t>
            </a:r>
            <a:endParaRPr lang="ko-KR" altLang="en-US" sz="32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764665" y="1920240"/>
            <a:ext cx="1270" cy="4381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270000"/>
            <a:ext cx="1660525" cy="39624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859145" y="1629410"/>
            <a:ext cx="2540" cy="28130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1764665" y="1891665"/>
            <a:ext cx="8692515" cy="133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945130" y="1949450"/>
            <a:ext cx="1270" cy="4381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56050" y="1936115"/>
            <a:ext cx="9525" cy="3962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041900" y="1920240"/>
            <a:ext cx="1270" cy="4381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273290" y="1920240"/>
            <a:ext cx="1270" cy="4381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308975" y="1934210"/>
            <a:ext cx="0" cy="4064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457180" y="1920240"/>
            <a:ext cx="1270" cy="4381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" y="3070860"/>
            <a:ext cx="1000125" cy="29019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 flipH="1">
            <a:off x="1825625" y="2807970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10" y="3947160"/>
            <a:ext cx="1000125" cy="274320"/>
          </a:xfrm>
          <a:prstGeom prst="rect">
            <a:avLst/>
          </a:prstGeom>
        </p:spPr>
      </p:pic>
      <p:pic>
        <p:nvPicPr>
          <p:cNvPr id="22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60" y="3502660"/>
            <a:ext cx="1000125" cy="290195"/>
          </a:xfrm>
          <a:prstGeom prst="rect">
            <a:avLst/>
          </a:prstGeom>
        </p:spPr>
      </p:pic>
      <p:pic>
        <p:nvPicPr>
          <p:cNvPr id="23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655" y="3069590"/>
            <a:ext cx="1094105" cy="290195"/>
          </a:xfrm>
          <a:prstGeom prst="rect">
            <a:avLst/>
          </a:prstGeom>
        </p:spPr>
      </p:pic>
      <p:pic>
        <p:nvPicPr>
          <p:cNvPr id="24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655" y="3945255"/>
            <a:ext cx="1094105" cy="274320"/>
          </a:xfrm>
          <a:prstGeom prst="rect">
            <a:avLst/>
          </a:prstGeom>
        </p:spPr>
      </p:pic>
      <p:pic>
        <p:nvPicPr>
          <p:cNvPr id="25" name="tabl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3305" y="3501390"/>
            <a:ext cx="1099820" cy="290195"/>
          </a:xfrm>
          <a:prstGeom prst="rect">
            <a:avLst/>
          </a:prstGeom>
        </p:spPr>
      </p:pic>
      <p:pic>
        <p:nvPicPr>
          <p:cNvPr id="26" name="tabl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9180" y="4340225"/>
            <a:ext cx="1099820" cy="290195"/>
          </a:xfrm>
          <a:prstGeom prst="rect">
            <a:avLst/>
          </a:prstGeom>
        </p:spPr>
      </p:pic>
      <p:pic>
        <p:nvPicPr>
          <p:cNvPr id="27" name="tab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9180" y="5215890"/>
            <a:ext cx="1117600" cy="274320"/>
          </a:xfrm>
          <a:prstGeom prst="rect">
            <a:avLst/>
          </a:prstGeom>
        </p:spPr>
      </p:pic>
      <p:pic>
        <p:nvPicPr>
          <p:cNvPr id="28" name="tabl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2830" y="4772025"/>
            <a:ext cx="1099820" cy="290195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870200" y="2798445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tabl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0140" y="3051175"/>
            <a:ext cx="1000125" cy="29019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231900" y="2328545"/>
            <a:ext cx="1089660" cy="4756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Home</a:t>
            </a:r>
            <a:endParaRPr lang="ko-KR" altLang="en-US" sz="14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26005" y="2327275"/>
            <a:ext cx="1089660" cy="4756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컴퓨터</a:t>
            </a:r>
            <a:endParaRPr lang="ko-KR" altLang="en-US" sz="14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23105" y="2332355"/>
            <a:ext cx="1089660" cy="4756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마케팅</a:t>
            </a:r>
            <a:endParaRPr lang="ko-KR" altLang="en-US" sz="14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22015" y="2325370"/>
            <a:ext cx="1089660" cy="4756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디자인</a:t>
            </a:r>
            <a:endParaRPr lang="ko-KR" altLang="en-US" sz="14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593715" y="2326640"/>
            <a:ext cx="1089660" cy="4756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문서작성</a:t>
            </a:r>
            <a:endParaRPr lang="ko-KR" altLang="en-US" sz="14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96710" y="2327275"/>
            <a:ext cx="1089660" cy="4756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광고</a:t>
            </a:r>
            <a:r>
              <a:rPr lang="en-US" altLang="ko-KR" sz="1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&amp;</a:t>
            </a:r>
          </a:p>
          <a:p>
            <a:pPr algn="ctr"/>
            <a:r>
              <a:rPr lang="ko-KR" altLang="en-US" sz="1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미디어</a:t>
            </a:r>
            <a:endParaRPr lang="ko-KR" altLang="en-US" sz="14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792720" y="2325370"/>
            <a:ext cx="1089660" cy="4756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엔터테인먼트</a:t>
            </a:r>
            <a:endParaRPr lang="ko-KR" altLang="en-US" sz="1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872855" y="2325370"/>
            <a:ext cx="1089660" cy="4756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재능강의</a:t>
            </a:r>
            <a:endParaRPr lang="ko-KR" altLang="en-US" sz="1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58070" y="2332355"/>
            <a:ext cx="1089660" cy="47561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질문게시판</a:t>
            </a:r>
            <a:endParaRPr lang="ko-KR" altLang="en-US" sz="1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6172200" y="1904365"/>
            <a:ext cx="1270" cy="4381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9302750" y="1910715"/>
            <a:ext cx="0" cy="4064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tabl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59480" y="3069590"/>
            <a:ext cx="1063625" cy="290195"/>
          </a:xfrm>
          <a:prstGeom prst="rect">
            <a:avLst/>
          </a:prstGeom>
        </p:spPr>
      </p:pic>
      <p:pic>
        <p:nvPicPr>
          <p:cNvPr id="46" name="tabl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59480" y="3945255"/>
            <a:ext cx="1063625" cy="274320"/>
          </a:xfrm>
          <a:prstGeom prst="rect">
            <a:avLst/>
          </a:prstGeom>
        </p:spPr>
      </p:pic>
      <p:pic>
        <p:nvPicPr>
          <p:cNvPr id="47" name="tabl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3130" y="3501390"/>
            <a:ext cx="1069340" cy="290195"/>
          </a:xfrm>
          <a:prstGeom prst="rect">
            <a:avLst/>
          </a:prstGeom>
        </p:spPr>
      </p:pic>
      <p:pic>
        <p:nvPicPr>
          <p:cNvPr id="48" name="tabl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68370" y="4340225"/>
            <a:ext cx="1069340" cy="290195"/>
          </a:xfrm>
          <a:prstGeom prst="rect">
            <a:avLst/>
          </a:prstGeom>
        </p:spPr>
      </p:pic>
      <p:pic>
        <p:nvPicPr>
          <p:cNvPr id="49" name="tabl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8370" y="5215890"/>
            <a:ext cx="1086485" cy="274320"/>
          </a:xfrm>
          <a:prstGeom prst="rect">
            <a:avLst/>
          </a:prstGeom>
        </p:spPr>
      </p:pic>
      <p:pic>
        <p:nvPicPr>
          <p:cNvPr id="50" name="tabl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62020" y="4772025"/>
            <a:ext cx="1069340" cy="290195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>
          <a:xfrm flipH="1">
            <a:off x="3985895" y="2798445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tabl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62475" y="3066415"/>
            <a:ext cx="1063625" cy="290195"/>
          </a:xfrm>
          <a:prstGeom prst="rect">
            <a:avLst/>
          </a:prstGeom>
        </p:spPr>
      </p:pic>
      <p:pic>
        <p:nvPicPr>
          <p:cNvPr id="53" name="tabl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62475" y="3942080"/>
            <a:ext cx="1063625" cy="274320"/>
          </a:xfrm>
          <a:prstGeom prst="rect">
            <a:avLst/>
          </a:prstGeom>
        </p:spPr>
      </p:pic>
      <p:pic>
        <p:nvPicPr>
          <p:cNvPr id="54" name="tabl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6760" y="3498215"/>
            <a:ext cx="1069340" cy="290195"/>
          </a:xfrm>
          <a:prstGeom prst="rect">
            <a:avLst/>
          </a:prstGeom>
        </p:spPr>
      </p:pic>
      <p:pic>
        <p:nvPicPr>
          <p:cNvPr id="55" name="tabl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35170" y="4337050"/>
            <a:ext cx="1177290" cy="290195"/>
          </a:xfrm>
          <a:prstGeom prst="rect">
            <a:avLst/>
          </a:prstGeom>
        </p:spPr>
      </p:pic>
      <p:pic>
        <p:nvPicPr>
          <p:cNvPr id="56" name="tabl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0" y="5212715"/>
            <a:ext cx="1086485" cy="274320"/>
          </a:xfrm>
          <a:prstGeom prst="rect">
            <a:avLst/>
          </a:prstGeom>
        </p:spPr>
      </p:pic>
      <p:pic>
        <p:nvPicPr>
          <p:cNvPr id="57" name="tabl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65650" y="4768850"/>
            <a:ext cx="1069340" cy="290195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 flipH="1">
            <a:off x="5088890" y="2795270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064125" y="2785745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tabl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41340" y="3930015"/>
            <a:ext cx="1063625" cy="274320"/>
          </a:xfrm>
          <a:prstGeom prst="rect">
            <a:avLst/>
          </a:prstGeom>
        </p:spPr>
      </p:pic>
      <p:pic>
        <p:nvPicPr>
          <p:cNvPr id="67" name="tabl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34990" y="3486150"/>
            <a:ext cx="1069340" cy="290195"/>
          </a:xfrm>
          <a:prstGeom prst="rect">
            <a:avLst/>
          </a:prstGeom>
        </p:spPr>
      </p:pic>
      <p:pic>
        <p:nvPicPr>
          <p:cNvPr id="68" name="tabl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95620" y="4324985"/>
            <a:ext cx="1180465" cy="290195"/>
          </a:xfrm>
          <a:prstGeom prst="rect">
            <a:avLst/>
          </a:prstGeom>
        </p:spPr>
      </p:pic>
      <p:pic>
        <p:nvPicPr>
          <p:cNvPr id="69" name="tabl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50230" y="5200650"/>
            <a:ext cx="1086485" cy="274320"/>
          </a:xfrm>
          <a:prstGeom prst="rect">
            <a:avLst/>
          </a:prstGeom>
        </p:spPr>
      </p:pic>
      <p:pic>
        <p:nvPicPr>
          <p:cNvPr id="70" name="tabl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43880" y="4756785"/>
            <a:ext cx="1069340" cy="290195"/>
          </a:xfrm>
          <a:prstGeom prst="rect">
            <a:avLst/>
          </a:prstGeom>
        </p:spPr>
      </p:pic>
      <p:cxnSp>
        <p:nvCxnSpPr>
          <p:cNvPr id="71" name="직선 연결선 70"/>
          <p:cNvCxnSpPr/>
          <p:nvPr/>
        </p:nvCxnSpPr>
        <p:spPr>
          <a:xfrm flipH="1">
            <a:off x="6167755" y="2783205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table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90665" y="3054350"/>
            <a:ext cx="1238885" cy="290195"/>
          </a:xfrm>
          <a:prstGeom prst="rect">
            <a:avLst/>
          </a:prstGeom>
        </p:spPr>
      </p:pic>
      <p:pic>
        <p:nvPicPr>
          <p:cNvPr id="73" name="table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692900" y="3930015"/>
            <a:ext cx="1063625" cy="274320"/>
          </a:xfrm>
          <a:prstGeom prst="rect">
            <a:avLst/>
          </a:prstGeom>
        </p:spPr>
      </p:pic>
      <p:pic>
        <p:nvPicPr>
          <p:cNvPr id="74" name="tabl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86550" y="3486150"/>
            <a:ext cx="1069340" cy="290195"/>
          </a:xfrm>
          <a:prstGeom prst="rect">
            <a:avLst/>
          </a:prstGeom>
        </p:spPr>
      </p:pic>
      <p:pic>
        <p:nvPicPr>
          <p:cNvPr id="75" name="tabl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701790" y="4324985"/>
            <a:ext cx="1069340" cy="290195"/>
          </a:xfrm>
          <a:prstGeom prst="rect">
            <a:avLst/>
          </a:prstGeom>
        </p:spPr>
      </p:pic>
      <p:pic>
        <p:nvPicPr>
          <p:cNvPr id="76" name="tabl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01790" y="5200650"/>
            <a:ext cx="1086485" cy="274320"/>
          </a:xfrm>
          <a:prstGeom prst="rect">
            <a:avLst/>
          </a:prstGeom>
        </p:spPr>
      </p:pic>
      <p:pic>
        <p:nvPicPr>
          <p:cNvPr id="77" name="tabl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95440" y="4756785"/>
            <a:ext cx="1069340" cy="290195"/>
          </a:xfrm>
          <a:prstGeom prst="rect">
            <a:avLst/>
          </a:prstGeom>
        </p:spPr>
      </p:pic>
      <p:cxnSp>
        <p:nvCxnSpPr>
          <p:cNvPr id="78" name="직선 연결선 77"/>
          <p:cNvCxnSpPr/>
          <p:nvPr/>
        </p:nvCxnSpPr>
        <p:spPr>
          <a:xfrm flipH="1">
            <a:off x="7219315" y="2783205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table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641340" y="3054350"/>
            <a:ext cx="1063625" cy="290195"/>
          </a:xfrm>
          <a:prstGeom prst="rect">
            <a:avLst/>
          </a:prstGeom>
        </p:spPr>
      </p:pic>
      <p:pic>
        <p:nvPicPr>
          <p:cNvPr id="87" name="table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853680" y="3054350"/>
            <a:ext cx="1063625" cy="290195"/>
          </a:xfrm>
          <a:prstGeom prst="rect">
            <a:avLst/>
          </a:prstGeom>
        </p:spPr>
      </p:pic>
      <p:pic>
        <p:nvPicPr>
          <p:cNvPr id="88" name="table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62570" y="3921125"/>
            <a:ext cx="1063625" cy="274320"/>
          </a:xfrm>
          <a:prstGeom prst="rect">
            <a:avLst/>
          </a:prstGeom>
        </p:spPr>
      </p:pic>
      <p:pic>
        <p:nvPicPr>
          <p:cNvPr id="89" name="table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56220" y="3477260"/>
            <a:ext cx="1069340" cy="290195"/>
          </a:xfrm>
          <a:prstGeom prst="rect">
            <a:avLst/>
          </a:prstGeom>
        </p:spPr>
      </p:pic>
      <p:pic>
        <p:nvPicPr>
          <p:cNvPr id="90" name="table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872095" y="4315460"/>
            <a:ext cx="1069340" cy="290195"/>
          </a:xfrm>
          <a:prstGeom prst="rect">
            <a:avLst/>
          </a:prstGeom>
        </p:spPr>
      </p:pic>
      <p:pic>
        <p:nvPicPr>
          <p:cNvPr id="91" name="tabl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872095" y="5191760"/>
            <a:ext cx="1086485" cy="274320"/>
          </a:xfrm>
          <a:prstGeom prst="rect">
            <a:avLst/>
          </a:prstGeom>
        </p:spPr>
      </p:pic>
      <p:pic>
        <p:nvPicPr>
          <p:cNvPr id="92" name="tabl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65745" y="4747260"/>
            <a:ext cx="1069340" cy="290195"/>
          </a:xfrm>
          <a:prstGeom prst="rect">
            <a:avLst/>
          </a:prstGeom>
        </p:spPr>
      </p:pic>
      <p:cxnSp>
        <p:nvCxnSpPr>
          <p:cNvPr id="93" name="직선 연결선 92"/>
          <p:cNvCxnSpPr/>
          <p:nvPr/>
        </p:nvCxnSpPr>
        <p:spPr>
          <a:xfrm flipH="1">
            <a:off x="8380095" y="2783205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table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914130" y="3045460"/>
            <a:ext cx="1063625" cy="290195"/>
          </a:xfrm>
          <a:prstGeom prst="rect">
            <a:avLst/>
          </a:prstGeom>
        </p:spPr>
      </p:pic>
      <p:pic>
        <p:nvPicPr>
          <p:cNvPr id="95" name="table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907780" y="3477260"/>
            <a:ext cx="1069340" cy="290195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 flipH="1">
            <a:off x="9440545" y="2783205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10498455" y="2816225"/>
            <a:ext cx="0" cy="25209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381FCD19-BB8A-4F8C-8910-AB3D65C6D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p14="http://schemas.microsoft.com/office/powerpoint/2010/main" xmlns="" xmlns:a16="http://schemas.microsoft.com/office/drawing/2014/main" id="{CDDE6B58-DD09-4889-994E-7420C0D9D593}"/>
              </a:ext>
            </a:extLst>
          </p:cNvPr>
          <p:cNvGrpSpPr/>
          <p:nvPr/>
        </p:nvGrpSpPr>
        <p:grpSpPr>
          <a:xfrm>
            <a:off x="1063625" y="2334260"/>
            <a:ext cx="9171940" cy="4072255"/>
            <a:chOff x="1063625" y="2334260"/>
            <a:chExt cx="9171940" cy="4072255"/>
          </a:xfrm>
        </p:grpSpPr>
        <p:grpSp>
          <p:nvGrpSpPr>
            <p:cNvPr id="73" name="그룹 72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F084EB33-EAD1-4C0B-B9C0-63374AEBCF34}"/>
                </a:ext>
              </a:extLst>
            </p:cNvPr>
            <p:cNvGrpSpPr/>
            <p:nvPr/>
          </p:nvGrpSpPr>
          <p:grpSpPr>
            <a:xfrm>
              <a:off x="1063625" y="2367915"/>
              <a:ext cx="9171940" cy="4038600"/>
              <a:chOff x="1063625" y="2367915"/>
              <a:chExt cx="9171940" cy="4038600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EDE51CA0-3305-47E2-90D4-C9A6A9EF2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3625" y="2367915"/>
                <a:ext cx="9171940" cy="4038600"/>
              </a:xfrm>
              <a:prstGeom prst="rect">
                <a:avLst/>
              </a:prstGeom>
            </p:spPr>
          </p:pic>
          <p:sp>
            <p:nvSpPr>
              <p:cNvPr id="72" name="직사각형 71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E185D027-DD85-43EE-BDC1-96EAD38E1C3B}"/>
                  </a:ext>
                </a:extLst>
              </p:cNvPr>
              <p:cNvSpPr/>
              <p:nvPr/>
            </p:nvSpPr>
            <p:spPr>
              <a:xfrm>
                <a:off x="2065655" y="2491105"/>
                <a:ext cx="2350770" cy="3327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C825B3F4-DA84-47EC-A0AC-9203BBA136D7}"/>
                </a:ext>
              </a:extLst>
            </p:cNvPr>
            <p:cNvSpPr/>
            <p:nvPr/>
          </p:nvSpPr>
          <p:spPr>
            <a:xfrm>
              <a:off x="1576070" y="2334260"/>
              <a:ext cx="3329940" cy="5848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2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Talent Bank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8259252E-FCF0-4E73-8A4E-6CC81AC0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p14="http://schemas.microsoft.com/office/powerpoint/2010/main" xmlns="" xmlns:a16="http://schemas.microsoft.com/office/drawing/2014/main" id="{1AF70ABF-2BFE-417D-BF4C-713A29AEF2B3}"/>
              </a:ext>
            </a:extLst>
          </p:cNvPr>
          <p:cNvGrpSpPr/>
          <p:nvPr/>
        </p:nvGrpSpPr>
        <p:grpSpPr>
          <a:xfrm>
            <a:off x="1182370" y="2245360"/>
            <a:ext cx="9420860" cy="4239260"/>
            <a:chOff x="1182370" y="2245360"/>
            <a:chExt cx="9420860" cy="4239260"/>
          </a:xfrm>
        </p:grpSpPr>
        <p:pic>
          <p:nvPicPr>
            <p:cNvPr id="4" name="그림 3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6152D24A-B270-4D69-98FF-ED51BB7C6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370" y="2298700"/>
              <a:ext cx="9420860" cy="418592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7148B61D-16F6-481C-8C79-9F6A20BFFC80}"/>
                </a:ext>
              </a:extLst>
            </p:cNvPr>
            <p:cNvSpPr/>
            <p:nvPr/>
          </p:nvSpPr>
          <p:spPr>
            <a:xfrm>
              <a:off x="2181225" y="2382520"/>
              <a:ext cx="2416175" cy="3105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FFD18E24-38C6-424E-84E6-36FBEC52D289}"/>
                </a:ext>
              </a:extLst>
            </p:cNvPr>
            <p:cNvSpPr/>
            <p:nvPr/>
          </p:nvSpPr>
          <p:spPr>
            <a:xfrm>
              <a:off x="1393825" y="2382520"/>
              <a:ext cx="258445" cy="3105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E620ACE5-1F85-4BD7-89DB-9D09E8EB5E95}"/>
                </a:ext>
              </a:extLst>
            </p:cNvPr>
            <p:cNvSpPr/>
            <p:nvPr/>
          </p:nvSpPr>
          <p:spPr>
            <a:xfrm>
              <a:off x="1724025" y="2245360"/>
              <a:ext cx="3329940" cy="5848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2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Talent Bank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206CF727-39D2-49EE-960C-C692339F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p14="http://schemas.microsoft.com/office/powerpoint/2010/main" xmlns="" xmlns:a16="http://schemas.microsoft.com/office/drawing/2014/main" id="{64BBC023-3DF4-47EA-9CD0-3D2511B52687}"/>
              </a:ext>
            </a:extLst>
          </p:cNvPr>
          <p:cNvGrpSpPr/>
          <p:nvPr/>
        </p:nvGrpSpPr>
        <p:grpSpPr>
          <a:xfrm>
            <a:off x="810260" y="2232660"/>
            <a:ext cx="9737725" cy="4321175"/>
            <a:chOff x="810260" y="2232660"/>
            <a:chExt cx="9737725" cy="4321175"/>
          </a:xfrm>
        </p:grpSpPr>
        <p:pic>
          <p:nvPicPr>
            <p:cNvPr id="4" name="그림 3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B47F80EE-8DD8-484F-BA5B-FAB1B215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260" y="2285365"/>
              <a:ext cx="9737725" cy="426847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1E3691B2-6FA7-4D91-A344-6DB8B91BC048}"/>
                </a:ext>
              </a:extLst>
            </p:cNvPr>
            <p:cNvSpPr/>
            <p:nvPr/>
          </p:nvSpPr>
          <p:spPr>
            <a:xfrm>
              <a:off x="1770380" y="2348865"/>
              <a:ext cx="2633980" cy="3524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p14="http://schemas.microsoft.com/office/powerpoint/2010/main" xmlns="" xmlns:a16="http://schemas.microsoft.com/office/drawing/2014/main" id="{267DB87E-D4B6-4A96-A7CA-63AFA926BF79}"/>
                </a:ext>
              </a:extLst>
            </p:cNvPr>
            <p:cNvSpPr/>
            <p:nvPr/>
          </p:nvSpPr>
          <p:spPr>
            <a:xfrm>
              <a:off x="1490345" y="2232660"/>
              <a:ext cx="3329940" cy="5848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2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Talent Bank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en-US" altLang="ko-KR" dirty="0"/>
              <a:t>Capstone </a:t>
            </a:r>
            <a:r>
              <a:rPr lang="en-US" altLang="ko-KR" dirty="0" smtClean="0"/>
              <a:t>Design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515" y="2514600"/>
            <a:ext cx="10554335" cy="334391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 err="1" smtClean="0"/>
              <a:t>캡스톤</a:t>
            </a:r>
            <a:r>
              <a:rPr lang="ko-KR" altLang="en-US" sz="3200" dirty="0" smtClean="0"/>
              <a:t> 디자인이란</a:t>
            </a:r>
            <a:r>
              <a:rPr lang="en-US" altLang="ko-KR" sz="3200" dirty="0" smtClean="0">
                <a:latin typeface="+mj-ea"/>
                <a:ea typeface="+mj-ea"/>
              </a:rPr>
              <a:t>?</a:t>
            </a:r>
            <a:endParaRPr lang="en-US" altLang="ko-KR" sz="3200" dirty="0">
              <a:latin typeface="+mj-ea"/>
              <a:ea typeface="+mj-ea"/>
            </a:endParaRPr>
          </a:p>
          <a:p>
            <a:r>
              <a:rPr lang="en-US" altLang="ko-KR" dirty="0"/>
              <a:t>4</a:t>
            </a:r>
            <a:r>
              <a:rPr lang="ko-KR" altLang="en-US" dirty="0"/>
              <a:t>년간의 학부 교육을 통해 직접 작품을 기획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제작하는 전 과정을 경험하는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 smtClean="0"/>
              <a:t>이러한 경험을 통해 산업 현장의 수요에 적합한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인재로 양성하는 교육프로그램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9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사용 언어 및 구현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515" y="2222500"/>
            <a:ext cx="10554970" cy="3637280"/>
          </a:xfrm>
        </p:spPr>
        <p:txBody>
          <a:bodyPr/>
          <a:lstStyle/>
          <a:p>
            <a:r>
              <a:rPr lang="en-US" altLang="ko-KR" dirty="0"/>
              <a:t>HTML5/CSS3/Bootstrap</a:t>
            </a:r>
          </a:p>
          <a:p>
            <a:r>
              <a:rPr lang="en-US" altLang="ko-KR" dirty="0"/>
              <a:t>JavaScript(ES6) : front-end</a:t>
            </a:r>
          </a:p>
          <a:p>
            <a:r>
              <a:rPr lang="en-US" altLang="ko-KR" dirty="0"/>
              <a:t>JavaScript(ES6) : back-end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7D7DD8A5-F9DC-46EB-82E6-15781DCC7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596FC31C-5572-4345-83B6-FC508EAF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15" y="2222500"/>
            <a:ext cx="10554970" cy="3637280"/>
          </a:xfrm>
        </p:spPr>
        <p:txBody>
          <a:bodyPr/>
          <a:lstStyle/>
          <a:p>
            <a:r>
              <a:rPr lang="en-US" altLang="ko-KR" dirty="0" smtClean="0"/>
              <a:t>html/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/bootstrap/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(front-end): </a:t>
            </a:r>
            <a:r>
              <a:rPr lang="ko-KR" altLang="en-US" dirty="0" smtClean="0"/>
              <a:t>하승아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Javascript</a:t>
            </a:r>
            <a:r>
              <a:rPr lang="en-US" altLang="ko-KR" dirty="0" smtClean="0"/>
              <a:t>(node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, DB (back-end): </a:t>
            </a:r>
            <a:r>
              <a:rPr lang="ko-KR" altLang="en-US" dirty="0" smtClean="0"/>
              <a:t>윤철기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5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515" y="2222500"/>
            <a:ext cx="10554970" cy="3637280"/>
          </a:xfrm>
        </p:spPr>
        <p:txBody>
          <a:bodyPr/>
          <a:lstStyle/>
          <a:p>
            <a:r>
              <a:rPr lang="en-US" altLang="ko-KR" dirty="0"/>
              <a:t>Device : PC</a:t>
            </a:r>
          </a:p>
          <a:p>
            <a:r>
              <a:rPr lang="en-US" altLang="ko-KR" dirty="0"/>
              <a:t>S/W : Eclipse, MySQL, </a:t>
            </a:r>
            <a:r>
              <a:rPr lang="en-US" altLang="ko-KR" dirty="0" err="1"/>
              <a:t>HeidiSQL</a:t>
            </a:r>
            <a:r>
              <a:rPr lang="en-US" altLang="ko-KR" dirty="0"/>
              <a:t>, Bracket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Story Board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55" y="1994535"/>
            <a:ext cx="6484620" cy="48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" y="2571115"/>
            <a:ext cx="9084310" cy="40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" y="2571115"/>
            <a:ext cx="9154160" cy="40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" y="2571115"/>
            <a:ext cx="9225280" cy="40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" y="2571115"/>
            <a:ext cx="9222105" cy="40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2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" y="2018665"/>
            <a:ext cx="9225280" cy="45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" y="2571115"/>
            <a:ext cx="9225280" cy="4005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" y="2155190"/>
            <a:ext cx="9194165" cy="44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224917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모양 설명선 10"/>
          <p:cNvSpPr/>
          <p:nvPr/>
        </p:nvSpPr>
        <p:spPr>
          <a:xfrm>
            <a:off x="2500630" y="1124585"/>
            <a:ext cx="6385560" cy="4328160"/>
          </a:xfrm>
          <a:prstGeom prst="cloudCallout">
            <a:avLst>
              <a:gd name="adj1" fmla="val -37778"/>
              <a:gd name="adj2" fmla="val 610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웹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프로그래머가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되기 위해 </a:t>
            </a:r>
            <a:r>
              <a:rPr lang="ko-KR" altLang="en-US" sz="2800" dirty="0">
                <a:solidFill>
                  <a:schemeClr val="bg1"/>
                </a:solidFill>
              </a:rPr>
              <a:t>웹을 개발하고자 합니다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" y="2571115"/>
            <a:ext cx="9197340" cy="40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" y="2571115"/>
            <a:ext cx="9225280" cy="40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중간발표 이후 진행상황 보고 </a:t>
            </a:r>
            <a:r>
              <a:rPr lang="en-US" altLang="ko-KR" dirty="0" smtClean="0"/>
              <a:t>– 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" y="2571115"/>
            <a:ext cx="9157970" cy="40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0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Front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33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5" name="그림 4" descr="C:/Users/동휘/AppData/Roaming/PolarisOffice/ETemp/5248_19235880/fImage385875665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30" y="2406650"/>
            <a:ext cx="7726045" cy="4008120"/>
          </a:xfrm>
          <a:prstGeom prst="rect">
            <a:avLst/>
          </a:prstGeom>
          <a:noFill/>
        </p:spPr>
      </p:pic>
      <p:sp>
        <p:nvSpPr>
          <p:cNvPr id="6" name="부제목 5"/>
          <p:cNvSpPr txBox="1">
            <a:spLocks noGrp="1"/>
          </p:cNvSpPr>
          <p:nvPr>
            <p:ph type="subTitle" idx="13"/>
          </p:nvPr>
        </p:nvSpPr>
        <p:spPr>
          <a:xfrm>
            <a:off x="9969500" y="5912485"/>
            <a:ext cx="1266190" cy="4349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Index.ejs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Front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34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5" name="그림 4" descr="C:/Users/동휘/AppData/Roaming/PolarisOffice/ETemp/5248_19235880/fImage176334671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1" y="2022475"/>
            <a:ext cx="4763135" cy="4467860"/>
          </a:xfrm>
          <a:prstGeom prst="rect">
            <a:avLst/>
          </a:prstGeom>
          <a:noFill/>
        </p:spPr>
      </p:pic>
      <p:sp>
        <p:nvSpPr>
          <p:cNvPr id="6" name="부제목 5"/>
          <p:cNvSpPr txBox="1">
            <a:spLocks noGrp="1"/>
          </p:cNvSpPr>
          <p:nvPr>
            <p:ph type="subTitle" idx="14"/>
          </p:nvPr>
        </p:nvSpPr>
        <p:spPr>
          <a:xfrm>
            <a:off x="8525510" y="5927725"/>
            <a:ext cx="2860675" cy="4349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 fontScale="92500"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Index.ejs - 너비 줄였을 때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2064" y="5266944"/>
            <a:ext cx="868680" cy="20116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9696"/>
            <a:ext cx="3114179" cy="342900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3" idx="3"/>
            <a:endCxn id="8" idx="1"/>
          </p:cNvCxnSpPr>
          <p:nvPr/>
        </p:nvCxnSpPr>
        <p:spPr>
          <a:xfrm flipV="1">
            <a:off x="1380744" y="3854196"/>
            <a:ext cx="4715256" cy="151333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244281" y="2553730"/>
            <a:ext cx="980303" cy="11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Front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35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5" name="그림 4" descr="C:/Users/동휘/AppData/Roaming/PolarisOffice/ETemp/5248_19235880/fImage23945673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2421890"/>
            <a:ext cx="6254750" cy="3572510"/>
          </a:xfrm>
          <a:prstGeom prst="rect">
            <a:avLst/>
          </a:prstGeom>
          <a:noFill/>
        </p:spPr>
      </p:pic>
      <p:sp>
        <p:nvSpPr>
          <p:cNvPr id="6" name="부제목 5"/>
          <p:cNvSpPr txBox="1">
            <a:spLocks noGrp="1"/>
          </p:cNvSpPr>
          <p:nvPr>
            <p:ph type="subTitle" idx="15"/>
          </p:nvPr>
        </p:nvSpPr>
        <p:spPr>
          <a:xfrm>
            <a:off x="8345170" y="5476240"/>
            <a:ext cx="2860675" cy="4349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login.ejs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Front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36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5" name="그림 4" descr="C:/Users/동휘/AppData/Roaming/PolarisOffice/ETemp/5248_19235880/fImage15028677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105660"/>
            <a:ext cx="3533775" cy="3968115"/>
          </a:xfrm>
          <a:prstGeom prst="rect">
            <a:avLst/>
          </a:prstGeom>
          <a:noFill/>
        </p:spPr>
      </p:pic>
      <p:sp>
        <p:nvSpPr>
          <p:cNvPr id="6" name="부제목 5"/>
          <p:cNvSpPr txBox="1">
            <a:spLocks noGrp="1"/>
          </p:cNvSpPr>
          <p:nvPr>
            <p:ph type="subTitle" idx="16"/>
          </p:nvPr>
        </p:nvSpPr>
        <p:spPr>
          <a:xfrm>
            <a:off x="8345170" y="5476240"/>
            <a:ext cx="2860675" cy="4349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 fontScale="92500"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login.ejs - 너비 줄였을 때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Front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37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5" name="그림 4" descr="C:/Users/동휘/AppData/Roaming/PolarisOffice/ETemp/5248_19235880/fImage20816679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5" y="1879600"/>
            <a:ext cx="9250680" cy="4269105"/>
          </a:xfrm>
          <a:prstGeom prst="rect">
            <a:avLst/>
          </a:prstGeom>
          <a:noFill/>
        </p:spPr>
      </p:pic>
      <p:sp>
        <p:nvSpPr>
          <p:cNvPr id="6" name="부제목 5"/>
          <p:cNvSpPr txBox="1">
            <a:spLocks noGrp="1"/>
          </p:cNvSpPr>
          <p:nvPr>
            <p:ph type="subTitle" idx="17"/>
          </p:nvPr>
        </p:nvSpPr>
        <p:spPr>
          <a:xfrm>
            <a:off x="10104755" y="5476240"/>
            <a:ext cx="2860675" cy="4349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register.ejs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Front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38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5" name="부제목 4"/>
          <p:cNvSpPr txBox="1">
            <a:spLocks noGrp="1"/>
          </p:cNvSpPr>
          <p:nvPr>
            <p:ph type="subTitle" idx="18"/>
          </p:nvPr>
        </p:nvSpPr>
        <p:spPr>
          <a:xfrm>
            <a:off x="8676005" y="5476240"/>
            <a:ext cx="3267075" cy="4349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register.ejs - 너비 줄였을 때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동휘/AppData/Roaming/PolarisOffice/ETemp/5248_19235880/fImage8652682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20" y="2086824"/>
            <a:ext cx="4103404" cy="447018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Front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39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5" name="그림 4" descr="C:/Users/동휘/AppData/Roaming/PolarisOffice/ETemp/5248_19235880/fImage44391683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256155"/>
            <a:ext cx="8513445" cy="4151630"/>
          </a:xfrm>
          <a:prstGeom prst="rect">
            <a:avLst/>
          </a:prstGeom>
          <a:noFill/>
        </p:spPr>
      </p:pic>
      <p:sp>
        <p:nvSpPr>
          <p:cNvPr id="6" name="부제목 5"/>
          <p:cNvSpPr txBox="1">
            <a:spLocks noGrp="1"/>
          </p:cNvSpPr>
          <p:nvPr>
            <p:ph type="subTitle" idx="19"/>
          </p:nvPr>
        </p:nvSpPr>
        <p:spPr>
          <a:xfrm>
            <a:off x="9758680" y="5250180"/>
            <a:ext cx="3267075" cy="4349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complete.ejs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en-US" altLang="ko-KR" dirty="0"/>
              <a:t>Web Programmer </a:t>
            </a:r>
            <a:r>
              <a:rPr lang="ko-KR" altLang="en-US" dirty="0"/>
              <a:t>구비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/>
              <a:t> </a:t>
            </a:r>
            <a:r>
              <a:rPr lang="en-US" altLang="ko-KR" sz="1600" dirty="0" smtClean="0"/>
              <a:t>-Front </a:t>
            </a:r>
            <a:r>
              <a:rPr lang="en-US" altLang="ko-KR" sz="1600" dirty="0"/>
              <a:t>-end-</a:t>
            </a:r>
            <a:endParaRPr lang="ko-KR" altLang="en-US" sz="1600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60" y="2628265"/>
            <a:ext cx="2587625" cy="25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19400" y="3890010"/>
            <a:ext cx="1306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bootstrap</a:t>
            </a:r>
            <a:endParaRPr lang="ko-KR" altLang="en-US" dirty="0"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2781935"/>
            <a:ext cx="1153160" cy="11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317365" y="2489200"/>
            <a:ext cx="12973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Angular 2</a:t>
            </a:r>
            <a:endParaRPr lang="ko-KR" altLang="en-US" dirty="0"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20" y="4074795"/>
            <a:ext cx="1107440" cy="11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530090" y="3890010"/>
            <a:ext cx="8769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Vue.js</a:t>
            </a:r>
            <a:endParaRPr lang="ko-KR" altLang="en-US" dirty="0"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70" y="2928620"/>
            <a:ext cx="1951990" cy="8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3635990" y="5295265"/>
            <a:ext cx="46291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ember</a:t>
            </a:r>
            <a:endParaRPr lang="ko-KR" altLang="en-US" dirty="0"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230" y="2566035"/>
            <a:ext cx="2188845" cy="16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480175" y="2566035"/>
            <a:ext cx="9124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ember</a:t>
            </a:r>
            <a:endParaRPr lang="ko-KR" altLang="en-US" dirty="0"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4073525"/>
            <a:ext cx="1727835" cy="122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360160" y="3890010"/>
            <a:ext cx="8115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React</a:t>
            </a:r>
            <a:endParaRPr lang="ko-KR" altLang="en-US" dirty="0"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Front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40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5" name="부제목 4"/>
          <p:cNvSpPr txBox="1">
            <a:spLocks noGrp="1"/>
          </p:cNvSpPr>
          <p:nvPr>
            <p:ph type="subTitle" idx="20"/>
          </p:nvPr>
        </p:nvSpPr>
        <p:spPr>
          <a:xfrm>
            <a:off x="4826000" y="4904105"/>
            <a:ext cx="2545080" cy="46545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Dropdown menu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동휘/AppData/Roaming/PolarisOffice/ETemp/5248_19235880/fImage8212686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1930"/>
            <a:ext cx="12192635" cy="13747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Back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41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5" name="그림 4" descr="C:/Users/동휘/AppData/Roaming/PolarisOffice/ETemp/5248_19235880/fImage11272691696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" y="1845794"/>
            <a:ext cx="4088130" cy="4675656"/>
          </a:xfrm>
          <a:prstGeom prst="rect">
            <a:avLst/>
          </a:prstGeom>
          <a:noFill/>
        </p:spPr>
      </p:pic>
      <p:pic>
        <p:nvPicPr>
          <p:cNvPr id="6" name="그림 5" descr="C:/Users/동휘/AppData/Roaming/PolarisOffice/ETemp/5248_19235880/fImage21305692446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595" y="2602230"/>
            <a:ext cx="5666740" cy="2361565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1017270" y="5239883"/>
            <a:ext cx="3637108" cy="316230"/>
          </a:xfrm>
          <a:prstGeom prst="rect">
            <a:avLst/>
          </a:prstGeom>
          <a:noFill/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>
            <a:stCxn id="7" idx="3"/>
            <a:endCxn id="6" idx="1"/>
          </p:cNvCxnSpPr>
          <p:nvPr/>
        </p:nvCxnSpPr>
        <p:spPr>
          <a:xfrm flipV="1">
            <a:off x="4654378" y="3783013"/>
            <a:ext cx="1757217" cy="1614985"/>
          </a:xfrm>
          <a:prstGeom prst="straightConnector1">
            <a:avLst/>
          </a:prstGeom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Back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3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42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4" name="부제목 3"/>
          <p:cNvSpPr txBox="1">
            <a:spLocks noGrp="1"/>
          </p:cNvSpPr>
          <p:nvPr>
            <p:ph type="subTitle" idx="21"/>
          </p:nvPr>
        </p:nvSpPr>
        <p:spPr>
          <a:xfrm>
            <a:off x="810260" y="2287270"/>
            <a:ext cx="4815840" cy="46545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회원가입 완료 버튼시 /complete 로 routing (post)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동휘/AppData/Roaming/PolarisOffice/ETemp/5248_19235880/fImage1006575857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5" y="2746375"/>
            <a:ext cx="5452110" cy="1661160"/>
          </a:xfrm>
          <a:prstGeom prst="rect">
            <a:avLst/>
          </a:prstGeom>
          <a:noFill/>
        </p:spPr>
      </p:pic>
      <p:sp>
        <p:nvSpPr>
          <p:cNvPr id="6" name="부제목 5"/>
          <p:cNvSpPr txBox="1">
            <a:spLocks noGrp="1"/>
          </p:cNvSpPr>
          <p:nvPr>
            <p:ph type="subTitle" idx="22"/>
          </p:nvPr>
        </p:nvSpPr>
        <p:spPr>
          <a:xfrm>
            <a:off x="6781165" y="2753360"/>
            <a:ext cx="3251200" cy="4210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Body parser 모듈로 파싱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Back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3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43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4" name="부제목 3"/>
          <p:cNvSpPr txBox="1">
            <a:spLocks noGrp="1"/>
          </p:cNvSpPr>
          <p:nvPr>
            <p:ph type="subTitle" idx="21"/>
          </p:nvPr>
        </p:nvSpPr>
        <p:spPr>
          <a:xfrm>
            <a:off x="810260" y="2287270"/>
            <a:ext cx="4815840" cy="46545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회원가입 완료 버튼시 /complete 로 routing (post)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부제목 5"/>
          <p:cNvSpPr txBox="1">
            <a:spLocks noGrp="1"/>
          </p:cNvSpPr>
          <p:nvPr>
            <p:ph type="subTitle" idx="22"/>
          </p:nvPr>
        </p:nvSpPr>
        <p:spPr>
          <a:xfrm>
            <a:off x="6781165" y="2753360"/>
            <a:ext cx="4830445" cy="96202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MySQL 데이터베이스 connection pool 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&amp; 쿼리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동휘/AppData/Roaming/PolarisOffice/ETemp/5248_19235880/fImage14900766328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7175"/>
            <a:ext cx="5956300" cy="31902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Back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3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44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8" name="그림 7" descr="C:/Users/동휘/AppData/Roaming/PolarisOffice/ETemp/5248_19235880/fImage1055177368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894840"/>
            <a:ext cx="3657600" cy="4510405"/>
          </a:xfrm>
          <a:prstGeom prst="rect">
            <a:avLst/>
          </a:prstGeom>
          <a:noFill/>
        </p:spPr>
      </p:pic>
      <p:pic>
        <p:nvPicPr>
          <p:cNvPr id="9" name="그림 8" descr="C:/Users/동휘/AppData/Roaming/PolarisOffice/ETemp/5248_19235880/fImage6016786996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65" y="2769235"/>
            <a:ext cx="6212840" cy="765810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1233170" y="3758599"/>
            <a:ext cx="3234690" cy="301625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10"/>
          <p:cNvCxnSpPr/>
          <p:nvPr/>
        </p:nvCxnSpPr>
        <p:spPr>
          <a:xfrm flipV="1">
            <a:off x="4482465" y="3151505"/>
            <a:ext cx="1489075" cy="774700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부제목 11"/>
          <p:cNvSpPr txBox="1">
            <a:spLocks noGrp="1"/>
          </p:cNvSpPr>
          <p:nvPr>
            <p:ph type="subTitle" idx="23"/>
          </p:nvPr>
        </p:nvSpPr>
        <p:spPr>
          <a:xfrm>
            <a:off x="7653655" y="2061210"/>
            <a:ext cx="2814955" cy="49593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Console ( 로그인 성공 )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구현 - Back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3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45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4" name="그림 3" descr="C:/Users/동휘/AppData/Roaming/PolarisOffice/ETemp/5248_19235880/fImage34468324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3742055"/>
            <a:ext cx="3422650" cy="1131570"/>
          </a:xfrm>
          <a:prstGeom prst="rect">
            <a:avLst/>
          </a:prstGeom>
          <a:noFill/>
        </p:spPr>
      </p:pic>
      <p:sp>
        <p:nvSpPr>
          <p:cNvPr id="5" name="부제목 4"/>
          <p:cNvSpPr txBox="1">
            <a:spLocks noGrp="1"/>
          </p:cNvSpPr>
          <p:nvPr>
            <p:ph type="subTitle" idx="24"/>
          </p:nvPr>
        </p:nvSpPr>
        <p:spPr>
          <a:xfrm>
            <a:off x="930275" y="3084195"/>
            <a:ext cx="2814955" cy="49593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index.ejs</a:t>
            </a:r>
            <a:endParaRPr lang="ko-KR" altLang="en-US" sz="1800" b="1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917575" y="3742055"/>
            <a:ext cx="3444875" cy="1101725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7" name="도형 6"/>
          <p:cNvCxnSpPr>
            <a:stCxn id="6" idx="3"/>
            <a:endCxn id="9" idx="1"/>
          </p:cNvCxnSpPr>
          <p:nvPr/>
        </p:nvCxnSpPr>
        <p:spPr>
          <a:xfrm>
            <a:off x="4362450" y="4292918"/>
            <a:ext cx="1653540" cy="294640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C:/Users/동휘/AppData/Roaming/PolarisOffice/ETemp/5248_19235880/fImage14416837299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3483610"/>
            <a:ext cx="5613400" cy="1390015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6015990" y="4346575"/>
            <a:ext cx="963930" cy="481965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>
                <a:latin typeface="Century Gothic" charset="0"/>
                <a:ea typeface="Century Gothic" charset="0"/>
              </a:rPr>
              <a:t>2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학기 중간발표 </a:t>
            </a:r>
            <a:r>
              <a:rPr lang="en-US" altLang="ko-KR" dirty="0" smtClean="0">
                <a:latin typeface="Century Gothic" charset="0"/>
                <a:ea typeface="Century Gothic" charset="0"/>
              </a:rPr>
              <a:t>– </a:t>
            </a:r>
            <a:r>
              <a:rPr lang="en-US" altLang="ko-KR" dirty="0" err="1" smtClean="0">
                <a:latin typeface="Century Gothic" charset="0"/>
                <a:ea typeface="Century Gothic" charset="0"/>
              </a:rPr>
              <a:t>Talant</a:t>
            </a:r>
            <a:r>
              <a:rPr lang="en-US" altLang="ko-KR" dirty="0" smtClean="0">
                <a:latin typeface="Century Gothic" charset="0"/>
                <a:ea typeface="Century Gothic" charset="0"/>
              </a:rPr>
              <a:t> - Bank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46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4" name="부제목 4"/>
          <p:cNvSpPr txBox="1">
            <a:spLocks/>
          </p:cNvSpPr>
          <p:nvPr/>
        </p:nvSpPr>
        <p:spPr>
          <a:xfrm>
            <a:off x="1749372" y="2843229"/>
            <a:ext cx="4560811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비밀번호 암호화</a:t>
            </a:r>
          </a:p>
        </p:txBody>
      </p:sp>
      <p:sp>
        <p:nvSpPr>
          <p:cNvPr id="8" name="부제목 4"/>
          <p:cNvSpPr txBox="1">
            <a:spLocks/>
          </p:cNvSpPr>
          <p:nvPr/>
        </p:nvSpPr>
        <p:spPr>
          <a:xfrm>
            <a:off x="1749372" y="3469889"/>
            <a:ext cx="4560811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2.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간편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로그인 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b="1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facebook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부제목 4"/>
          <p:cNvSpPr txBox="1">
            <a:spLocks/>
          </p:cNvSpPr>
          <p:nvPr/>
        </p:nvSpPr>
        <p:spPr>
          <a:xfrm>
            <a:off x="1749372" y="4096549"/>
            <a:ext cx="4560811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3. </a:t>
            </a:r>
            <a:r>
              <a:rPr lang="ko-KR" altLang="en-US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간편</a:t>
            </a:r>
            <a:r>
              <a:rPr lang="en-US" altLang="ko-KR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로그인 </a:t>
            </a:r>
            <a:r>
              <a:rPr lang="en-US" altLang="ko-KR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카카오</a:t>
            </a:r>
            <a:endParaRPr lang="ko-KR" altLang="en-US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부제목 4"/>
          <p:cNvSpPr txBox="1">
            <a:spLocks/>
          </p:cNvSpPr>
          <p:nvPr/>
        </p:nvSpPr>
        <p:spPr>
          <a:xfrm>
            <a:off x="1749372" y="4723209"/>
            <a:ext cx="4560811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재능판매 글 쓰기</a:t>
            </a:r>
          </a:p>
        </p:txBody>
      </p:sp>
      <p:sp>
        <p:nvSpPr>
          <p:cNvPr id="11" name="부제목 4"/>
          <p:cNvSpPr txBox="1">
            <a:spLocks/>
          </p:cNvSpPr>
          <p:nvPr/>
        </p:nvSpPr>
        <p:spPr>
          <a:xfrm>
            <a:off x="1749372" y="5349869"/>
            <a:ext cx="4560811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5.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장바구니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en-US" b="1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구현중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77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비밀번호 암호화 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47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32" y="2619633"/>
            <a:ext cx="3826871" cy="391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부제목 4"/>
          <p:cNvSpPr txBox="1">
            <a:spLocks/>
          </p:cNvSpPr>
          <p:nvPr/>
        </p:nvSpPr>
        <p:spPr>
          <a:xfrm>
            <a:off x="1196932" y="2183513"/>
            <a:ext cx="1878228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회원가입</a:t>
            </a:r>
          </a:p>
        </p:txBody>
      </p:sp>
      <p:sp>
        <p:nvSpPr>
          <p:cNvPr id="13" name="도형 5"/>
          <p:cNvSpPr>
            <a:spLocks/>
          </p:cNvSpPr>
          <p:nvPr/>
        </p:nvSpPr>
        <p:spPr>
          <a:xfrm>
            <a:off x="2298355" y="5980670"/>
            <a:ext cx="1647569" cy="296562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6"/>
          <p:cNvCxnSpPr>
            <a:stCxn id="13" idx="3"/>
            <a:endCxn id="21" idx="1"/>
          </p:cNvCxnSpPr>
          <p:nvPr/>
        </p:nvCxnSpPr>
        <p:spPr>
          <a:xfrm flipV="1">
            <a:off x="3945924" y="2887361"/>
            <a:ext cx="2075935" cy="3241590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859" y="2570206"/>
            <a:ext cx="3505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도형 5"/>
          <p:cNvSpPr>
            <a:spLocks/>
          </p:cNvSpPr>
          <p:nvPr/>
        </p:nvSpPr>
        <p:spPr>
          <a:xfrm>
            <a:off x="6021859" y="2739080"/>
            <a:ext cx="3505200" cy="296562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58629" y="35553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1234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58629" y="399860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1234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부제목 4"/>
          <p:cNvSpPr txBox="1">
            <a:spLocks/>
          </p:cNvSpPr>
          <p:nvPr/>
        </p:nvSpPr>
        <p:spPr>
          <a:xfrm>
            <a:off x="6021859" y="4519738"/>
            <a:ext cx="3800058" cy="65135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ko-KR" altLang="en-US" b="1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회원가입시</a:t>
            </a:r>
            <a:r>
              <a:rPr lang="ko-KR" altLang="en-US" b="1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에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crypto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모듈을 이용하여 비밀번호를 암호화 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8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비밀번호 암호화 </a:t>
            </a:r>
            <a:r>
              <a:rPr lang="en-US" altLang="ko-KR" dirty="0" smtClean="0">
                <a:latin typeface="Century Gothic" charset="0"/>
                <a:ea typeface="Century Gothic" charset="0"/>
              </a:rPr>
              <a:t>– crypto 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모듈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48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97" y="3040147"/>
            <a:ext cx="43243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86" y="3040147"/>
            <a:ext cx="46386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부제목 4"/>
          <p:cNvSpPr txBox="1">
            <a:spLocks/>
          </p:cNvSpPr>
          <p:nvPr/>
        </p:nvSpPr>
        <p:spPr>
          <a:xfrm>
            <a:off x="1123297" y="2646311"/>
            <a:ext cx="1878228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유저 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Schema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부제목 4"/>
          <p:cNvSpPr txBox="1">
            <a:spLocks/>
          </p:cNvSpPr>
          <p:nvPr/>
        </p:nvSpPr>
        <p:spPr>
          <a:xfrm>
            <a:off x="5832385" y="2601793"/>
            <a:ext cx="2553733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유저 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Schema - virtual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08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비밀번호 암호화 </a:t>
            </a:r>
            <a:r>
              <a:rPr lang="en-US" altLang="ko-KR" dirty="0" smtClean="0">
                <a:latin typeface="Century Gothic" charset="0"/>
                <a:ea typeface="Century Gothic" charset="0"/>
              </a:rPr>
              <a:t>– crypto 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모듈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49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17" y="1943872"/>
            <a:ext cx="39243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도형 5"/>
          <p:cNvSpPr>
            <a:spLocks/>
          </p:cNvSpPr>
          <p:nvPr/>
        </p:nvSpPr>
        <p:spPr>
          <a:xfrm>
            <a:off x="1128584" y="4193061"/>
            <a:ext cx="1433384" cy="178767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7" name="도형 6"/>
          <p:cNvCxnSpPr>
            <a:stCxn id="6" idx="3"/>
            <a:endCxn id="6147" idx="1"/>
          </p:cNvCxnSpPr>
          <p:nvPr/>
        </p:nvCxnSpPr>
        <p:spPr>
          <a:xfrm flipV="1">
            <a:off x="2561968" y="2861857"/>
            <a:ext cx="2314830" cy="1420588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8" y="2137957"/>
            <a:ext cx="46386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8" y="3739978"/>
            <a:ext cx="5231921" cy="227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8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en-US" altLang="ko-KR" dirty="0"/>
              <a:t>Web Programmer </a:t>
            </a:r>
            <a:r>
              <a:rPr lang="ko-KR" altLang="en-US" dirty="0"/>
              <a:t>구비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/>
              <a:t> -Back -end-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40" y="3412490"/>
            <a:ext cx="1396365" cy="708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8870" y="3303905"/>
            <a:ext cx="2225675" cy="1047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1340" y="4227195"/>
            <a:ext cx="1210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Java/JSP</a:t>
            </a:r>
            <a:endParaRPr lang="ko-KR" altLang="en-US" dirty="0">
              <a:latin typeface="Segoe UI Black" panose="020B0A02040204020203" pitchFamily="34" charset="0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1300" y="2599690"/>
            <a:ext cx="331978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서버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967220" y="2584450"/>
            <a:ext cx="281686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/>
              <a:t>DB</a:t>
            </a:r>
            <a:endParaRPr lang="ko-KR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630" y="3107690"/>
            <a:ext cx="1427480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20" y="4704715"/>
            <a:ext cx="1347470" cy="72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86305" y="5549265"/>
            <a:ext cx="6223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php</a:t>
            </a:r>
            <a:endParaRPr lang="ko-KR" altLang="en-US" dirty="0">
              <a:latin typeface="Segoe UI Black" panose="020B0A02040204020203" pitchFamily="34" charset="0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90" y="3305175"/>
            <a:ext cx="1724025" cy="10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90" y="4464685"/>
            <a:ext cx="1199515" cy="11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97910" y="5706110"/>
            <a:ext cx="10071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Python</a:t>
            </a:r>
            <a:endParaRPr lang="ko-KR" altLang="en-US" dirty="0">
              <a:latin typeface="Segoe UI Black" panose="020B0A02040204020203" pitchFamily="34" charset="0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5" y="4596130"/>
            <a:ext cx="3015615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315" y="5926455"/>
            <a:ext cx="154241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en-US" altLang="ko-KR" dirty="0" err="1" smtClean="0">
                <a:latin typeface="Century Gothic" charset="0"/>
                <a:ea typeface="Century Gothic" charset="0"/>
              </a:rPr>
              <a:t>facebook</a:t>
            </a:r>
            <a:r>
              <a:rPr lang="en-US" altLang="ko-KR" dirty="0" smtClean="0">
                <a:latin typeface="Century Gothic" charset="0"/>
                <a:ea typeface="Century Gothic" charset="0"/>
              </a:rPr>
              <a:t> 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로그인 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50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3" y="2024363"/>
            <a:ext cx="5271358" cy="456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도형 5"/>
          <p:cNvSpPr>
            <a:spLocks/>
          </p:cNvSpPr>
          <p:nvPr/>
        </p:nvSpPr>
        <p:spPr>
          <a:xfrm>
            <a:off x="2298357" y="4349579"/>
            <a:ext cx="1878227" cy="357534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7" name="도형 6"/>
          <p:cNvCxnSpPr>
            <a:stCxn id="6" idx="3"/>
            <a:endCxn id="1027" idx="1"/>
          </p:cNvCxnSpPr>
          <p:nvPr/>
        </p:nvCxnSpPr>
        <p:spPr>
          <a:xfrm flipV="1">
            <a:off x="4176584" y="3232557"/>
            <a:ext cx="1869989" cy="1295789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73" y="2115535"/>
            <a:ext cx="3014276" cy="223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88" y="2468333"/>
            <a:ext cx="2920828" cy="67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도형 5"/>
          <p:cNvSpPr>
            <a:spLocks/>
          </p:cNvSpPr>
          <p:nvPr/>
        </p:nvSpPr>
        <p:spPr>
          <a:xfrm>
            <a:off x="9361788" y="2875023"/>
            <a:ext cx="1878227" cy="357534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6"/>
          <p:cNvCxnSpPr>
            <a:stCxn id="1027" idx="3"/>
            <a:endCxn id="19" idx="1"/>
          </p:cNvCxnSpPr>
          <p:nvPr/>
        </p:nvCxnSpPr>
        <p:spPr>
          <a:xfrm flipV="1">
            <a:off x="9060849" y="3053790"/>
            <a:ext cx="300939" cy="178767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9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en-US" altLang="ko-KR" dirty="0" err="1" smtClean="0">
                <a:latin typeface="Century Gothic" charset="0"/>
                <a:ea typeface="Century Gothic" charset="0"/>
              </a:rPr>
              <a:t>facebook</a:t>
            </a:r>
            <a:r>
              <a:rPr lang="en-US" altLang="ko-KR" dirty="0" smtClean="0">
                <a:latin typeface="Century Gothic" charset="0"/>
                <a:ea typeface="Century Gothic" charset="0"/>
              </a:rPr>
              <a:t> 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로그인 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51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62" y="4519738"/>
            <a:ext cx="6771504" cy="178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부제목 4"/>
          <p:cNvSpPr txBox="1">
            <a:spLocks/>
          </p:cNvSpPr>
          <p:nvPr/>
        </p:nvSpPr>
        <p:spPr>
          <a:xfrm>
            <a:off x="1210962" y="4125902"/>
            <a:ext cx="1878228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console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487" y="4519738"/>
            <a:ext cx="24669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부제목 4"/>
          <p:cNvSpPr txBox="1">
            <a:spLocks/>
          </p:cNvSpPr>
          <p:nvPr/>
        </p:nvSpPr>
        <p:spPr>
          <a:xfrm>
            <a:off x="8433487" y="4081384"/>
            <a:ext cx="1878228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MongoDB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부제목 4"/>
          <p:cNvSpPr txBox="1">
            <a:spLocks/>
          </p:cNvSpPr>
          <p:nvPr/>
        </p:nvSpPr>
        <p:spPr>
          <a:xfrm>
            <a:off x="1210962" y="2938619"/>
            <a:ext cx="1178011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브라우</a:t>
            </a:r>
            <a:r>
              <a:rPr lang="ko-KR" altLang="en-US" b="1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저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cxnSp>
        <p:nvCxnSpPr>
          <p:cNvPr id="22" name="직선 화살표 연결선 21"/>
          <p:cNvCxnSpPr>
            <a:stCxn id="20" idx="3"/>
            <a:endCxn id="23" idx="1"/>
          </p:cNvCxnSpPr>
          <p:nvPr/>
        </p:nvCxnSpPr>
        <p:spPr>
          <a:xfrm>
            <a:off x="2388973" y="3135537"/>
            <a:ext cx="5642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부제목 4"/>
          <p:cNvSpPr txBox="1">
            <a:spLocks/>
          </p:cNvSpPr>
          <p:nvPr/>
        </p:nvSpPr>
        <p:spPr>
          <a:xfrm>
            <a:off x="2953265" y="2982863"/>
            <a:ext cx="2088292" cy="3053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Passport-</a:t>
            </a:r>
            <a:r>
              <a:rPr lang="en-US" altLang="ko-KR" b="1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facebook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module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5041557" y="3135537"/>
            <a:ext cx="56841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4"/>
          <p:cNvSpPr txBox="1">
            <a:spLocks/>
          </p:cNvSpPr>
          <p:nvPr/>
        </p:nvSpPr>
        <p:spPr>
          <a:xfrm>
            <a:off x="5609968" y="2982863"/>
            <a:ext cx="1044146" cy="3053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85000" lnSpcReduction="1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facebook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6" name="직선 화살표 연결선 25"/>
          <p:cNvCxnSpPr>
            <a:stCxn id="25" idx="3"/>
            <a:endCxn id="27" idx="1"/>
          </p:cNvCxnSpPr>
          <p:nvPr/>
        </p:nvCxnSpPr>
        <p:spPr>
          <a:xfrm>
            <a:off x="6654114" y="3135537"/>
            <a:ext cx="586946" cy="9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부제목 4"/>
          <p:cNvSpPr txBox="1">
            <a:spLocks/>
          </p:cNvSpPr>
          <p:nvPr/>
        </p:nvSpPr>
        <p:spPr>
          <a:xfrm>
            <a:off x="7241060" y="2983792"/>
            <a:ext cx="1044146" cy="3053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70000" lnSpcReduction="2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Node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서버</a:t>
            </a:r>
          </a:p>
        </p:txBody>
      </p:sp>
      <p:cxnSp>
        <p:nvCxnSpPr>
          <p:cNvPr id="29" name="직선 화살표 연결선 28"/>
          <p:cNvCxnSpPr>
            <a:stCxn id="27" idx="3"/>
            <a:endCxn id="30" idx="1"/>
          </p:cNvCxnSpPr>
          <p:nvPr/>
        </p:nvCxnSpPr>
        <p:spPr>
          <a:xfrm>
            <a:off x="8285206" y="3136466"/>
            <a:ext cx="584886" cy="7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4"/>
          <p:cNvSpPr txBox="1">
            <a:spLocks/>
          </p:cNvSpPr>
          <p:nvPr/>
        </p:nvSpPr>
        <p:spPr>
          <a:xfrm>
            <a:off x="8870092" y="2998931"/>
            <a:ext cx="1287161" cy="2892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MongoDB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저장</a:t>
            </a:r>
          </a:p>
        </p:txBody>
      </p:sp>
      <p:cxnSp>
        <p:nvCxnSpPr>
          <p:cNvPr id="31" name="직선 연결선 30"/>
          <p:cNvCxnSpPr>
            <a:stCxn id="27" idx="2"/>
          </p:cNvCxnSpPr>
          <p:nvPr/>
        </p:nvCxnSpPr>
        <p:spPr>
          <a:xfrm>
            <a:off x="7763133" y="3289139"/>
            <a:ext cx="0" cy="27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799967" y="3585665"/>
            <a:ext cx="5963167" cy="2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0" idx="2"/>
          </p:cNvCxnSpPr>
          <p:nvPr/>
        </p:nvCxnSpPr>
        <p:spPr>
          <a:xfrm flipV="1">
            <a:off x="1799967" y="3332455"/>
            <a:ext cx="1" cy="2640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카카</a:t>
            </a:r>
            <a:r>
              <a:rPr lang="ko-KR" altLang="en-US" dirty="0">
                <a:latin typeface="Century Gothic" charset="0"/>
                <a:ea typeface="Century Gothic" charset="0"/>
              </a:rPr>
              <a:t>오</a:t>
            </a:r>
            <a:r>
              <a:rPr lang="en-US" altLang="ko-KR" dirty="0" smtClean="0">
                <a:latin typeface="Century Gothic" charset="0"/>
                <a:ea typeface="Century Gothic" charset="0"/>
              </a:rPr>
              <a:t> 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로그인 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52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3" y="2024363"/>
            <a:ext cx="5271358" cy="456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도형 5"/>
          <p:cNvSpPr>
            <a:spLocks/>
          </p:cNvSpPr>
          <p:nvPr/>
        </p:nvSpPr>
        <p:spPr>
          <a:xfrm>
            <a:off x="2298356" y="5082746"/>
            <a:ext cx="1878227" cy="357534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7" name="도형 6"/>
          <p:cNvCxnSpPr>
            <a:stCxn id="6" idx="3"/>
            <a:endCxn id="3074" idx="1"/>
          </p:cNvCxnSpPr>
          <p:nvPr/>
        </p:nvCxnSpPr>
        <p:spPr>
          <a:xfrm flipV="1">
            <a:off x="4176583" y="3143637"/>
            <a:ext cx="2012353" cy="2117876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88" y="2468333"/>
            <a:ext cx="2920828" cy="67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도형 5"/>
          <p:cNvSpPr>
            <a:spLocks/>
          </p:cNvSpPr>
          <p:nvPr/>
        </p:nvSpPr>
        <p:spPr>
          <a:xfrm>
            <a:off x="9361788" y="2875023"/>
            <a:ext cx="1878227" cy="357534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6"/>
          <p:cNvCxnSpPr>
            <a:stCxn id="3074" idx="3"/>
            <a:endCxn id="19" idx="1"/>
          </p:cNvCxnSpPr>
          <p:nvPr/>
        </p:nvCxnSpPr>
        <p:spPr>
          <a:xfrm flipV="1">
            <a:off x="8796328" y="3053790"/>
            <a:ext cx="565460" cy="89847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36" y="2129936"/>
            <a:ext cx="2607392" cy="202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36" y="4306372"/>
            <a:ext cx="5840877" cy="132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95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sz="4000" b="1" cap="none" dirty="0" smtClean="0">
                <a:latin typeface="Century Gothic" charset="0"/>
                <a:ea typeface="Century Gothic" charset="0"/>
              </a:rPr>
              <a:t>재능 판매 글 쓰기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 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53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7" y="2794056"/>
            <a:ext cx="27527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도형 5"/>
          <p:cNvSpPr>
            <a:spLocks/>
          </p:cNvSpPr>
          <p:nvPr/>
        </p:nvSpPr>
        <p:spPr>
          <a:xfrm>
            <a:off x="565548" y="3420171"/>
            <a:ext cx="1203368" cy="357534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6"/>
          <p:cNvCxnSpPr>
            <a:stCxn id="13" idx="3"/>
            <a:endCxn id="7170" idx="1"/>
          </p:cNvCxnSpPr>
          <p:nvPr/>
        </p:nvCxnSpPr>
        <p:spPr>
          <a:xfrm flipV="1">
            <a:off x="1768916" y="3436708"/>
            <a:ext cx="2026506" cy="162230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422" y="3265258"/>
            <a:ext cx="28003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도형 5"/>
          <p:cNvSpPr>
            <a:spLocks/>
          </p:cNvSpPr>
          <p:nvPr/>
        </p:nvSpPr>
        <p:spPr>
          <a:xfrm>
            <a:off x="5635937" y="3281051"/>
            <a:ext cx="601684" cy="236772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2" name="도형 6"/>
          <p:cNvCxnSpPr>
            <a:stCxn id="21" idx="3"/>
          </p:cNvCxnSpPr>
          <p:nvPr/>
        </p:nvCxnSpPr>
        <p:spPr>
          <a:xfrm>
            <a:off x="6237621" y="3399437"/>
            <a:ext cx="646991" cy="0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12" y="1921082"/>
            <a:ext cx="3250375" cy="335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도형 5"/>
          <p:cNvSpPr>
            <a:spLocks/>
          </p:cNvSpPr>
          <p:nvPr/>
        </p:nvSpPr>
        <p:spPr>
          <a:xfrm>
            <a:off x="7595286" y="2404227"/>
            <a:ext cx="354228" cy="178767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6"/>
          <p:cNvCxnSpPr>
            <a:stCxn id="33" idx="1"/>
            <a:endCxn id="7172" idx="3"/>
          </p:cNvCxnSpPr>
          <p:nvPr/>
        </p:nvCxnSpPr>
        <p:spPr>
          <a:xfrm flipH="1">
            <a:off x="6136957" y="2493611"/>
            <a:ext cx="1458329" cy="3042965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93" y="4796574"/>
            <a:ext cx="2643864" cy="1480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0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sz="4000" b="1" cap="none" dirty="0" smtClean="0">
                <a:latin typeface="Century Gothic" charset="0"/>
                <a:ea typeface="Century Gothic" charset="0"/>
              </a:rPr>
              <a:t>재능 판매 글 쓰기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 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54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59" y="2125104"/>
            <a:ext cx="2727484" cy="362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도형 5"/>
          <p:cNvSpPr>
            <a:spLocks/>
          </p:cNvSpPr>
          <p:nvPr/>
        </p:nvSpPr>
        <p:spPr>
          <a:xfrm>
            <a:off x="1527417" y="2638499"/>
            <a:ext cx="601684" cy="236772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6"/>
          <p:cNvCxnSpPr>
            <a:stCxn id="19" idx="3"/>
          </p:cNvCxnSpPr>
          <p:nvPr/>
        </p:nvCxnSpPr>
        <p:spPr>
          <a:xfrm>
            <a:off x="2067318" y="5454777"/>
            <a:ext cx="2718866" cy="0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도형 5"/>
          <p:cNvSpPr>
            <a:spLocks/>
          </p:cNvSpPr>
          <p:nvPr/>
        </p:nvSpPr>
        <p:spPr>
          <a:xfrm>
            <a:off x="1465634" y="5336391"/>
            <a:ext cx="601684" cy="236772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184" y="2226053"/>
            <a:ext cx="5585795" cy="418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도형 5"/>
          <p:cNvSpPr>
            <a:spLocks/>
          </p:cNvSpPr>
          <p:nvPr/>
        </p:nvSpPr>
        <p:spPr>
          <a:xfrm>
            <a:off x="6391860" y="5629074"/>
            <a:ext cx="1013956" cy="286586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도형 5"/>
          <p:cNvSpPr>
            <a:spLocks/>
          </p:cNvSpPr>
          <p:nvPr/>
        </p:nvSpPr>
        <p:spPr>
          <a:xfrm>
            <a:off x="6358907" y="4019226"/>
            <a:ext cx="1220173" cy="1609848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sz="4000" b="1" cap="none" dirty="0" smtClean="0">
                <a:latin typeface="Century Gothic" charset="0"/>
                <a:ea typeface="Century Gothic" charset="0"/>
              </a:rPr>
              <a:t>재능 판매 글 쓰기</a:t>
            </a:r>
            <a:r>
              <a:rPr lang="ko-KR" altLang="en-US" dirty="0" smtClean="0">
                <a:latin typeface="Century Gothic" charset="0"/>
                <a:ea typeface="Century Gothic" charset="0"/>
              </a:rPr>
              <a:t> 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55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53" y="1914946"/>
            <a:ext cx="5985316" cy="474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53" y="2896759"/>
            <a:ext cx="1381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75" y="3083011"/>
            <a:ext cx="42957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부제목 4"/>
          <p:cNvSpPr txBox="1">
            <a:spLocks/>
          </p:cNvSpPr>
          <p:nvPr/>
        </p:nvSpPr>
        <p:spPr>
          <a:xfrm>
            <a:off x="7445375" y="2536117"/>
            <a:ext cx="1878228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MongoDB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5"/>
          <p:cNvSpPr>
            <a:spLocks/>
          </p:cNvSpPr>
          <p:nvPr/>
        </p:nvSpPr>
        <p:spPr>
          <a:xfrm>
            <a:off x="7445374" y="4487894"/>
            <a:ext cx="2147887" cy="236772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74" y="5144144"/>
            <a:ext cx="2352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도형 5"/>
          <p:cNvSpPr>
            <a:spLocks/>
          </p:cNvSpPr>
          <p:nvPr/>
        </p:nvSpPr>
        <p:spPr>
          <a:xfrm>
            <a:off x="7792995" y="5486400"/>
            <a:ext cx="1800266" cy="181885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50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sz="4000" b="1" cap="none" dirty="0" smtClean="0">
                <a:latin typeface="Century Gothic" charset="0"/>
                <a:ea typeface="Century Gothic" charset="0"/>
              </a:rPr>
              <a:t>장바구니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56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53" y="1914946"/>
            <a:ext cx="5985316" cy="474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53" y="2896759"/>
            <a:ext cx="1381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부제목 4"/>
          <p:cNvSpPr txBox="1">
            <a:spLocks/>
          </p:cNvSpPr>
          <p:nvPr/>
        </p:nvSpPr>
        <p:spPr>
          <a:xfrm>
            <a:off x="7455822" y="3796506"/>
            <a:ext cx="1878228" cy="3938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MongoDB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5"/>
          <p:cNvSpPr>
            <a:spLocks/>
          </p:cNvSpPr>
          <p:nvPr/>
        </p:nvSpPr>
        <p:spPr>
          <a:xfrm>
            <a:off x="3268790" y="5915659"/>
            <a:ext cx="743037" cy="208915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822" y="2751257"/>
            <a:ext cx="2698535" cy="80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도형 6"/>
          <p:cNvCxnSpPr>
            <a:stCxn id="16" idx="3"/>
          </p:cNvCxnSpPr>
          <p:nvPr/>
        </p:nvCxnSpPr>
        <p:spPr>
          <a:xfrm flipV="1">
            <a:off x="4011827" y="3025346"/>
            <a:ext cx="3433548" cy="2994771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5"/>
          <p:cNvSpPr>
            <a:spLocks/>
          </p:cNvSpPr>
          <p:nvPr/>
        </p:nvSpPr>
        <p:spPr>
          <a:xfrm>
            <a:off x="9675341" y="3274541"/>
            <a:ext cx="399535" cy="181885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822" y="4190342"/>
            <a:ext cx="4476198" cy="146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도형 5"/>
          <p:cNvSpPr>
            <a:spLocks/>
          </p:cNvSpPr>
          <p:nvPr/>
        </p:nvSpPr>
        <p:spPr>
          <a:xfrm>
            <a:off x="7445375" y="4820320"/>
            <a:ext cx="4384160" cy="208915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7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sz="4000" b="1" cap="none" dirty="0" smtClean="0">
                <a:latin typeface="Century Gothic" charset="0"/>
                <a:ea typeface="Century Gothic" charset="0"/>
              </a:rPr>
              <a:t>장바구니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57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53" y="1914946"/>
            <a:ext cx="5985316" cy="474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53" y="2896759"/>
            <a:ext cx="1381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도형 5"/>
          <p:cNvSpPr>
            <a:spLocks/>
          </p:cNvSpPr>
          <p:nvPr/>
        </p:nvSpPr>
        <p:spPr>
          <a:xfrm>
            <a:off x="3268790" y="5915659"/>
            <a:ext cx="743037" cy="208915"/>
          </a:xfrm>
          <a:prstGeom prst="rect">
            <a:avLst/>
          </a:prstGeom>
          <a:noFill/>
          <a:ln w="28575" cap="rnd" cmpd="sng">
            <a:solidFill>
              <a:srgbClr val="FF0000">
                <a:alpha val="10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6"/>
          <p:cNvCxnSpPr>
            <a:stCxn id="16" idx="3"/>
          </p:cNvCxnSpPr>
          <p:nvPr/>
        </p:nvCxnSpPr>
        <p:spPr>
          <a:xfrm flipV="1">
            <a:off x="4011827" y="3025346"/>
            <a:ext cx="3433548" cy="2994771"/>
          </a:xfrm>
          <a:prstGeom prst="straightConnector1">
            <a:avLst/>
          </a:prstGeom>
          <a:ln w="28575" cap="rnd" cmpd="sng">
            <a:solidFill>
              <a:srgbClr val="FF0066">
                <a:alpha val="100000"/>
              </a:srgb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75" y="1914946"/>
            <a:ext cx="4589416" cy="38103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022" y="1994507"/>
            <a:ext cx="2726823" cy="2718559"/>
          </a:xfrm>
          <a:prstGeom prst="rect">
            <a:avLst/>
          </a:prstGeom>
        </p:spPr>
      </p:pic>
      <p:sp>
        <p:nvSpPr>
          <p:cNvPr id="17" name="부제목 4"/>
          <p:cNvSpPr txBox="1">
            <a:spLocks/>
          </p:cNvSpPr>
          <p:nvPr/>
        </p:nvSpPr>
        <p:spPr>
          <a:xfrm>
            <a:off x="7465628" y="5920098"/>
            <a:ext cx="3523938" cy="48705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ko-KR" altLang="en-US" b="1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게시글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열람중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장바구니에 추가 할 수 있습니다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. 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8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ko-KR" altLang="en-US" sz="4000" b="1" cap="none" dirty="0" smtClean="0">
                <a:latin typeface="Century Gothic" charset="0"/>
                <a:ea typeface="Century Gothic" charset="0"/>
              </a:rPr>
              <a:t>판매자 상세 정보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58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7" name="부제목 4"/>
          <p:cNvSpPr txBox="1">
            <a:spLocks/>
          </p:cNvSpPr>
          <p:nvPr/>
        </p:nvSpPr>
        <p:spPr>
          <a:xfrm>
            <a:off x="8001656" y="2325560"/>
            <a:ext cx="3523938" cy="35901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재능을 구매하기 전에 판매자의 상세 정보를 열람하여 합리적 소비를 할 수 있도록 기능 구현 </a:t>
            </a:r>
            <a:endParaRPr lang="en-US" altLang="ko-KR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>
              <a:spcBef>
                <a:spcPts val="400"/>
              </a:spcBef>
              <a:buFontTx/>
              <a:buNone/>
            </a:pPr>
            <a:endParaRPr lang="en-US" altLang="ko-KR" b="1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>
              <a:spcBef>
                <a:spcPts val="400"/>
              </a:spcBef>
              <a:buFontTx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이때 프로필사진이 등록되어 있는 사용자라면 프로필 사진 또한 열람 가능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5" y="2171908"/>
            <a:ext cx="7148009" cy="39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3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err="1" smtClean="0">
                <a:latin typeface="Century Gothic" charset="0"/>
                <a:ea typeface="Century Gothic" charset="0"/>
              </a:rPr>
              <a:t>구현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 – </a:t>
            </a:r>
            <a:r>
              <a:rPr lang="en-US" altLang="ko-KR" sz="4000" b="1" cap="none" dirty="0" smtClean="0">
                <a:latin typeface="Century Gothic" charset="0"/>
                <a:ea typeface="Century Gothic" charset="0"/>
              </a:rPr>
              <a:t>1:1 </a:t>
            </a:r>
            <a:r>
              <a:rPr lang="ko-KR" altLang="en-US" sz="4000" b="1" cap="none" dirty="0" smtClean="0">
                <a:latin typeface="Century Gothic" charset="0"/>
                <a:ea typeface="Century Gothic" charset="0"/>
              </a:rPr>
              <a:t>채팅</a:t>
            </a:r>
            <a:endParaRPr lang="ko-KR" altLang="en-US" sz="4000" b="1" cap="none" dirty="0" smtClean="0">
              <a:latin typeface="Century Gothic" charset="0"/>
              <a:ea typeface="Century Gothic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4294967295"/>
          </p:nvPr>
        </p:nvSpPr>
        <p:spPr>
          <a:xfrm>
            <a:off x="10678160" y="5915660"/>
            <a:ext cx="1062990" cy="491490"/>
          </a:xfrm>
          <a:prstGeom prst="rect">
            <a:avLst/>
          </a:prstGeom>
        </p:spPr>
        <p:txBody>
          <a:bodyPr vert="horz" wrap="square" lIns="91440" tIns="45720" rIns="91440" bIns="10795" anchor="b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solidFill>
                  <a:srgbClr val="00C6BB"/>
                </a:solidFill>
                <a:latin typeface="Century Gothic" charset="0"/>
                <a:ea typeface="Century Gothic" charset="0"/>
              </a:rPr>
              <a:t>59</a:t>
            </a:fld>
            <a:endParaRPr lang="ko-KR" altLang="en-US" sz="2000" b="0" cap="none" dirty="0" smtClean="0">
              <a:solidFill>
                <a:srgbClr val="00C6BB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8" y="2042091"/>
            <a:ext cx="8162761" cy="4365059"/>
          </a:xfrm>
          <a:prstGeom prst="rect">
            <a:avLst/>
          </a:prstGeom>
        </p:spPr>
      </p:pic>
      <p:sp>
        <p:nvSpPr>
          <p:cNvPr id="7" name="부제목 4"/>
          <p:cNvSpPr txBox="1">
            <a:spLocks/>
          </p:cNvSpPr>
          <p:nvPr/>
        </p:nvSpPr>
        <p:spPr>
          <a:xfrm>
            <a:off x="9339908" y="3508433"/>
            <a:ext cx="2676504" cy="14323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Tx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원활한 거래를 위하여 </a:t>
            </a:r>
            <a:endParaRPr lang="en-US" altLang="ko-KR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1:1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채팅 기능 구현</a:t>
            </a:r>
            <a:endParaRPr lang="en-US" altLang="ko-KR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>
              <a:spcBef>
                <a:spcPts val="400"/>
              </a:spcBef>
              <a:buFontTx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(socket.io </a:t>
            </a:r>
            <a:r>
              <a:rPr lang="ko-KR" altLang="en-US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모듈 사용</a:t>
            </a:r>
            <a:r>
              <a:rPr lang="en-US" altLang="ko-KR" b="1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b="1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69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25" y="3624580"/>
            <a:ext cx="3057525" cy="3057525"/>
          </a:xfr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224917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구름 모양 설명선 16"/>
          <p:cNvSpPr/>
          <p:nvPr/>
        </p:nvSpPr>
        <p:spPr>
          <a:xfrm>
            <a:off x="4794250" y="387350"/>
            <a:ext cx="5033010" cy="2924175"/>
          </a:xfrm>
          <a:prstGeom prst="cloudCallout">
            <a:avLst>
              <a:gd name="adj1" fmla="val 28220"/>
              <a:gd name="adj2" fmla="val 65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</a:rPr>
              <a:t>Front ..?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chemeClr val="bg1"/>
                </a:solidFill>
              </a:rPr>
              <a:t>HTML5/CSS3/Bootstrap, JS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Back </a:t>
            </a:r>
            <a:r>
              <a:rPr lang="en-US" altLang="ko-KR" dirty="0" smtClean="0">
                <a:solidFill>
                  <a:schemeClr val="bg1"/>
                </a:solidFill>
              </a:rPr>
              <a:t>..?</a:t>
            </a:r>
          </a:p>
          <a:p>
            <a:r>
              <a:rPr lang="en-US" altLang="ko-KR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olidFill>
                  <a:schemeClr val="bg1"/>
                </a:solidFill>
              </a:rPr>
              <a:t>Node.js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DB </a:t>
            </a:r>
            <a:r>
              <a:rPr lang="en-US" altLang="ko-KR" dirty="0" smtClean="0">
                <a:solidFill>
                  <a:schemeClr val="bg1"/>
                </a:solidFill>
              </a:rPr>
              <a:t>..?</a:t>
            </a:r>
          </a:p>
          <a:p>
            <a:r>
              <a:rPr lang="en-US" altLang="ko-KR" dirty="0" smtClean="0">
                <a:solidFill>
                  <a:schemeClr val="bg1"/>
                </a:solidFill>
                <a:sym typeface="Wingdings" panose="05000000000000000000" pitchFamily="2" charset="2"/>
              </a:rPr>
              <a:t>  </a:t>
            </a:r>
            <a:r>
              <a:rPr lang="en-US" altLang="ko-KR" dirty="0" smtClean="0">
                <a:solidFill>
                  <a:schemeClr val="bg1"/>
                </a:solidFill>
              </a:rPr>
              <a:t>MySQL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76" y="3800475"/>
            <a:ext cx="3057525" cy="3057525"/>
          </a:xfrm>
        </p:spPr>
      </p:pic>
      <p:sp>
        <p:nvSpPr>
          <p:cNvPr id="6" name="타원형 설명선 5"/>
          <p:cNvSpPr/>
          <p:nvPr/>
        </p:nvSpPr>
        <p:spPr>
          <a:xfrm>
            <a:off x="5354595" y="2767914"/>
            <a:ext cx="2794941" cy="2191265"/>
          </a:xfrm>
          <a:prstGeom prst="wedgeEllipseCallout">
            <a:avLst>
              <a:gd name="adj1" fmla="val 62800"/>
              <a:gd name="adj2" fmla="val 348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57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515" y="2222500"/>
            <a:ext cx="10554970" cy="3637280"/>
          </a:xfrm>
        </p:spPr>
        <p:txBody>
          <a:bodyPr/>
          <a:lstStyle/>
          <a:p>
            <a:pPr fontAlgn="base" latinLnBrk="0"/>
            <a:r>
              <a:rPr lang="ko-KR" altLang="en-US" dirty="0"/>
              <a:t>재능 서비스 판매 </a:t>
            </a:r>
            <a:r>
              <a:rPr lang="en-US" altLang="ko-KR" dirty="0"/>
              <a:t>&amp; </a:t>
            </a:r>
            <a:r>
              <a:rPr lang="ko-KR" altLang="en-US" dirty="0"/>
              <a:t>구매</a:t>
            </a:r>
            <a:endParaRPr lang="en-US" altLang="ko-KR" dirty="0"/>
          </a:p>
          <a:p>
            <a:pPr fontAlgn="base" latinLnBrk="0"/>
            <a:r>
              <a:rPr lang="ko-KR" altLang="en-US" dirty="0"/>
              <a:t>재능 교육 </a:t>
            </a:r>
            <a:r>
              <a:rPr lang="en-US" altLang="ko-KR" dirty="0"/>
              <a:t>: </a:t>
            </a:r>
            <a:r>
              <a:rPr lang="ko-KR" altLang="en-US" dirty="0"/>
              <a:t>재능 동영상 강의 판매를 통해 재능을 가르쳐 줌</a:t>
            </a:r>
            <a:endParaRPr lang="en-US" altLang="ko-KR" dirty="0"/>
          </a:p>
          <a:p>
            <a:pPr fontAlgn="base" latinLnBrk="0"/>
            <a:r>
              <a:rPr lang="ko-KR" altLang="en-US" dirty="0"/>
              <a:t>재능 강의 구매를 통해 재능을 배울 수 있음 </a:t>
            </a: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fontAlgn="base" latinLnBrk="0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내가 포토샵에 탁월한 재능이 있다면</a:t>
            </a:r>
            <a:endParaRPr lang="en-US" altLang="ko-KR" dirty="0"/>
          </a:p>
          <a:p>
            <a:pPr marL="0" indent="0" fontAlgn="base" latinLnBrk="0">
              <a:buNone/>
            </a:pPr>
            <a:r>
              <a:rPr lang="en-US" altLang="ko-KR" dirty="0"/>
              <a:t>		- </a:t>
            </a:r>
            <a:r>
              <a:rPr lang="ko-KR" altLang="en-US" sz="1600" dirty="0" err="1" smtClean="0"/>
              <a:t>판매자로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등록한다</a:t>
            </a:r>
            <a:endParaRPr lang="en-US" altLang="ko-KR" sz="1600" dirty="0"/>
          </a:p>
          <a:p>
            <a:pPr marL="0" indent="0" fontAlgn="base" latinLnBrk="0">
              <a:buNone/>
            </a:pPr>
            <a:r>
              <a:rPr lang="en-US" altLang="ko-KR" sz="1600" dirty="0"/>
              <a:t>		- </a:t>
            </a:r>
            <a:r>
              <a:rPr lang="ko-KR" altLang="en-US" sz="1600" dirty="0"/>
              <a:t>판매하고자 하는 재능과 가격 제시 </a:t>
            </a:r>
            <a:endParaRPr lang="en-US" altLang="ko-KR" sz="1600" dirty="0" smtClean="0"/>
          </a:p>
          <a:p>
            <a:pPr marL="0" indent="0" fontAlgn="base" latinLnBrk="0">
              <a:buNone/>
            </a:pPr>
            <a:r>
              <a:rPr lang="en-US" altLang="ko-KR" sz="1600" dirty="0"/>
              <a:t>		-</a:t>
            </a:r>
            <a:r>
              <a:rPr lang="ko-KR" altLang="en-US" sz="1600" dirty="0"/>
              <a:t> 판매완료 → 이익 및 경험 획득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515" y="2222500"/>
            <a:ext cx="9952990" cy="3636645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사람들은 각기 다른 재능을 가지고 있음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재능 및 강의를 사고 팔 수 있다면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경제적으로 이윤을 </a:t>
            </a:r>
            <a:r>
              <a:rPr lang="ko-KR" altLang="en-US" dirty="0">
                <a:latin typeface="+mn-ea"/>
              </a:rPr>
              <a:t>창출 할 수 있음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자신의 재능 판매자 및 강의 구매자의 재능이 더 향상될 수 있으므로 재능 및 강의를 거래할 수 있는 웹 페이지가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6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p14="http://schemas.microsoft.com/office/powerpoint/2010/main" xmlns="" xmlns:a16="http://schemas.microsoft.com/office/drawing/2014/main" id="{F9469DCC-CB14-4D39-88A9-D13210FA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CFB25F40-5DF1-48B6-829F-5C189280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437130"/>
            <a:ext cx="3738245" cy="1682750"/>
          </a:xfrm>
        </p:spPr>
        <p:txBody>
          <a:bodyPr/>
          <a:lstStyle/>
          <a:p>
            <a:r>
              <a:rPr lang="ko-KR" altLang="en-US" dirty="0"/>
              <a:t>간편로그인 시스템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페이스북 </a:t>
            </a:r>
            <a:r>
              <a:rPr lang="en-US" altLang="ko-KR" dirty="0"/>
              <a:t>node.js module </a:t>
            </a:r>
          </a:p>
          <a:p>
            <a:pPr lvl="1">
              <a:buFontTx/>
              <a:buChar char="-"/>
            </a:pPr>
            <a:r>
              <a:rPr lang="ko-KR" altLang="en-US" dirty="0"/>
              <a:t>카카오톡 </a:t>
            </a:r>
            <a:r>
              <a:rPr lang="en-US" altLang="ko-KR" dirty="0"/>
              <a:t>REST API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p14="http://schemas.microsoft.com/office/powerpoint/2010/main" xmlns="" xmlns:a16="http://schemas.microsoft.com/office/drawing/2014/main" id="{8AF35957-1FB2-44B0-ADFF-F9B25A15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05" y="2437130"/>
            <a:ext cx="3166110" cy="1802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p14="http://schemas.microsoft.com/office/powerpoint/2010/main" xmlns="" xmlns:a16="http://schemas.microsoft.com/office/drawing/2014/main" id="{F9308235-EDE4-484F-A495-B7FDC87A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630" y="3763645"/>
            <a:ext cx="2158365" cy="26473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p14="http://schemas.microsoft.com/office/powerpoint/2010/main" xmlns="" xmlns:a16="http://schemas.microsoft.com/office/drawing/2014/main" id="{EF2612A6-45B2-496B-898A-C46CD98AEAAD}"/>
              </a:ext>
            </a:extLst>
          </p:cNvPr>
          <p:cNvSpPr txBox="1">
            <a:spLocks/>
          </p:cNvSpPr>
          <p:nvPr/>
        </p:nvSpPr>
        <p:spPr>
          <a:xfrm>
            <a:off x="4673600" y="4424045"/>
            <a:ext cx="3738245" cy="16827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실시간 검색어 순위 제공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DB query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78160" y="5915660"/>
            <a:ext cx="1062990" cy="4914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4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Pages>46</Pages>
  <Words>884</Words>
  <Characters>0</Characters>
  <Application>Microsoft Office PowerPoint</Application>
  <DocSecurity>0</DocSecurity>
  <PresentationFormat>와이드스크린</PresentationFormat>
  <Lines>0</Lines>
  <Paragraphs>266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HY강M</vt:lpstr>
      <vt:lpstr>HY헤드라인M</vt:lpstr>
      <vt:lpstr>맑은 고딕</vt:lpstr>
      <vt:lpstr>Century Gothic</vt:lpstr>
      <vt:lpstr>Segoe UI Black</vt:lpstr>
      <vt:lpstr>Wingdings</vt:lpstr>
      <vt:lpstr>Wingdings 2</vt:lpstr>
      <vt:lpstr>명언</vt:lpstr>
      <vt:lpstr>Talent Bank – 재능판매 쇼핑몰</vt:lpstr>
      <vt:lpstr>Capstone Design</vt:lpstr>
      <vt:lpstr>PowerPoint 프레젠테이션</vt:lpstr>
      <vt:lpstr>Web Programmer 구비 기술  -Front -end-</vt:lpstr>
      <vt:lpstr>Web Programmer 구비 기술  -Back -end-</vt:lpstr>
      <vt:lpstr>PowerPoint 프레젠테이션</vt:lpstr>
      <vt:lpstr>개요</vt:lpstr>
      <vt:lpstr>필요성</vt:lpstr>
      <vt:lpstr>주요기능</vt:lpstr>
      <vt:lpstr>주요 기능</vt:lpstr>
      <vt:lpstr>주요 기능</vt:lpstr>
      <vt:lpstr>주요 기능</vt:lpstr>
      <vt:lpstr>주요 기능</vt:lpstr>
      <vt:lpstr>주요 기술</vt:lpstr>
      <vt:lpstr>주요 기술</vt:lpstr>
      <vt:lpstr>개발 방법  -메뉴 구조도-</vt:lpstr>
      <vt:lpstr>UI</vt:lpstr>
      <vt:lpstr>UI</vt:lpstr>
      <vt:lpstr>UI</vt:lpstr>
      <vt:lpstr>사용 언어 및 구현 기술</vt:lpstr>
      <vt:lpstr>역할분담</vt:lpstr>
      <vt:lpstr>개발 환경</vt:lpstr>
      <vt:lpstr>중간발표 이후 진행상황 보고 – Story Board</vt:lpstr>
      <vt:lpstr>중간발표 이후 진행상황 보고 – UI</vt:lpstr>
      <vt:lpstr>중간발표 이후 진행상황 보고 – UI</vt:lpstr>
      <vt:lpstr>중간발표 이후 진행상황 보고 – UI</vt:lpstr>
      <vt:lpstr>중간발표 이후 진행상황 보고 – UI</vt:lpstr>
      <vt:lpstr>중간발표 이후 진행상황 보고 – UI</vt:lpstr>
      <vt:lpstr>중간발표 이후 진행상황 보고 – UI</vt:lpstr>
      <vt:lpstr>중간발표 이후 진행상황 보고 – UI</vt:lpstr>
      <vt:lpstr>중간발표 이후 진행상황 보고 – UI</vt:lpstr>
      <vt:lpstr>중간발표 이후 진행상황 보고 – UI</vt:lpstr>
      <vt:lpstr>구현 - Front</vt:lpstr>
      <vt:lpstr>구현 - Front</vt:lpstr>
      <vt:lpstr>구현 - Front</vt:lpstr>
      <vt:lpstr>구현 - Front</vt:lpstr>
      <vt:lpstr>구현 - Front</vt:lpstr>
      <vt:lpstr>구현 - Front</vt:lpstr>
      <vt:lpstr>구현 - Front</vt:lpstr>
      <vt:lpstr>구현 - Front</vt:lpstr>
      <vt:lpstr>구현 - Back</vt:lpstr>
      <vt:lpstr>구현 - Back</vt:lpstr>
      <vt:lpstr>구현 - Back</vt:lpstr>
      <vt:lpstr>구현 - Back</vt:lpstr>
      <vt:lpstr>구현 - Back</vt:lpstr>
      <vt:lpstr>2학기 중간발표 – Talant - Bank</vt:lpstr>
      <vt:lpstr>구현 – 비밀번호 암호화 </vt:lpstr>
      <vt:lpstr>구현 – 비밀번호 암호화 – crypto 모듈</vt:lpstr>
      <vt:lpstr>구현 – 비밀번호 암호화 – crypto 모듈</vt:lpstr>
      <vt:lpstr>구현 – facebook 로그인 </vt:lpstr>
      <vt:lpstr>구현 – facebook 로그인 </vt:lpstr>
      <vt:lpstr>구현 – 카카오 로그인 </vt:lpstr>
      <vt:lpstr>구현 – 재능 판매 글 쓰기 </vt:lpstr>
      <vt:lpstr>구현 – 재능 판매 글 쓰기 </vt:lpstr>
      <vt:lpstr>구현 – 재능 판매 글 쓰기 </vt:lpstr>
      <vt:lpstr>구현 – 장바구니</vt:lpstr>
      <vt:lpstr>구현 – 장바구니</vt:lpstr>
      <vt:lpstr>구현 – 판매자 상세 정보</vt:lpstr>
      <vt:lpstr>구현 – 1:1 채팅</vt:lpstr>
      <vt:lpstr>Q &amp; A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졸업작품</dc:title>
  <dc:creator>User</dc:creator>
  <cp:lastModifiedBy>Windows 사용자</cp:lastModifiedBy>
  <cp:revision>27</cp:revision>
  <dcterms:modified xsi:type="dcterms:W3CDTF">2018-11-06T08:30:06Z</dcterms:modified>
</cp:coreProperties>
</file>